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78" r:id="rId2"/>
    <p:sldId id="269" r:id="rId3"/>
    <p:sldId id="265" r:id="rId4"/>
    <p:sldId id="268" r:id="rId5"/>
    <p:sldId id="257" r:id="rId6"/>
    <p:sldId id="1326" r:id="rId7"/>
    <p:sldId id="1349" r:id="rId8"/>
    <p:sldId id="1342" r:id="rId9"/>
    <p:sldId id="1345" r:id="rId10"/>
    <p:sldId id="1351" r:id="rId11"/>
    <p:sldId id="1343" r:id="rId12"/>
    <p:sldId id="1350" r:id="rId13"/>
    <p:sldId id="1348" r:id="rId14"/>
    <p:sldId id="27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9BC131-5019-4041-B9A2-A5F5213B6361}" v="9" dt="2024-01-31T08:25:15.2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60"/>
    <p:restoredTop sz="97625"/>
  </p:normalViewPr>
  <p:slideViewPr>
    <p:cSldViewPr snapToGrid="0" snapToObjects="1">
      <p:cViewPr varScale="1">
        <p:scale>
          <a:sx n="85" d="100"/>
          <a:sy n="85" d="100"/>
        </p:scale>
        <p:origin x="102"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Levinski" userId="3307da14-4b3e-4018-aac4-a94e659e0af6" providerId="ADAL" clId="{3A9BC131-5019-4041-B9A2-A5F5213B6361}"/>
    <pc:docChg chg="undo custSel delSld modSld">
      <pc:chgData name="Cristina Levinski" userId="3307da14-4b3e-4018-aac4-a94e659e0af6" providerId="ADAL" clId="{3A9BC131-5019-4041-B9A2-A5F5213B6361}" dt="2024-01-31T08:26:27.928" v="306" actId="1076"/>
      <pc:docMkLst>
        <pc:docMk/>
      </pc:docMkLst>
      <pc:sldChg chg="addSp delSp modSp del mod">
        <pc:chgData name="Cristina Levinski" userId="3307da14-4b3e-4018-aac4-a94e659e0af6" providerId="ADAL" clId="{3A9BC131-5019-4041-B9A2-A5F5213B6361}" dt="2024-01-18T09:56:21.241" v="278" actId="2696"/>
        <pc:sldMkLst>
          <pc:docMk/>
          <pc:sldMk cId="1088218460" sldId="277"/>
        </pc:sldMkLst>
        <pc:spChg chg="mod">
          <ac:chgData name="Cristina Levinski" userId="3307da14-4b3e-4018-aac4-a94e659e0af6" providerId="ADAL" clId="{3A9BC131-5019-4041-B9A2-A5F5213B6361}" dt="2024-01-18T09:32:14.131" v="257" actId="207"/>
          <ac:spMkLst>
            <pc:docMk/>
            <pc:sldMk cId="1088218460" sldId="277"/>
            <ac:spMk id="2" creationId="{9500F7D2-A954-8761-3527-C158DDFB1106}"/>
          </ac:spMkLst>
        </pc:spChg>
        <pc:spChg chg="add del">
          <ac:chgData name="Cristina Levinski" userId="3307da14-4b3e-4018-aac4-a94e659e0af6" providerId="ADAL" clId="{3A9BC131-5019-4041-B9A2-A5F5213B6361}" dt="2024-01-18T09:24:29.142" v="49" actId="22"/>
          <ac:spMkLst>
            <pc:docMk/>
            <pc:sldMk cId="1088218460" sldId="277"/>
            <ac:spMk id="4" creationId="{BA0261F0-84A3-7592-2F35-F7AB8CDED479}"/>
          </ac:spMkLst>
        </pc:spChg>
        <pc:spChg chg="add mod">
          <ac:chgData name="Cristina Levinski" userId="3307da14-4b3e-4018-aac4-a94e659e0af6" providerId="ADAL" clId="{3A9BC131-5019-4041-B9A2-A5F5213B6361}" dt="2024-01-18T09:28:59.767" v="157" actId="1076"/>
          <ac:spMkLst>
            <pc:docMk/>
            <pc:sldMk cId="1088218460" sldId="277"/>
            <ac:spMk id="5" creationId="{EF8B4FF9-68DE-5305-86C1-50367F9B1B6D}"/>
          </ac:spMkLst>
        </pc:spChg>
        <pc:spChg chg="mod">
          <ac:chgData name="Cristina Levinski" userId="3307da14-4b3e-4018-aac4-a94e659e0af6" providerId="ADAL" clId="{3A9BC131-5019-4041-B9A2-A5F5213B6361}" dt="2024-01-18T09:28:49.004" v="155" actId="1076"/>
          <ac:spMkLst>
            <pc:docMk/>
            <pc:sldMk cId="1088218460" sldId="277"/>
            <ac:spMk id="6" creationId="{C8461C19-E495-4638-9078-AC28B05A0BE5}"/>
          </ac:spMkLst>
        </pc:spChg>
      </pc:sldChg>
      <pc:sldChg chg="addSp delSp modSp mod">
        <pc:chgData name="Cristina Levinski" userId="3307da14-4b3e-4018-aac4-a94e659e0af6" providerId="ADAL" clId="{3A9BC131-5019-4041-B9A2-A5F5213B6361}" dt="2024-01-31T08:26:27.928" v="306" actId="1076"/>
        <pc:sldMkLst>
          <pc:docMk/>
          <pc:sldMk cId="2102021547" sldId="278"/>
        </pc:sldMkLst>
        <pc:spChg chg="add del mod">
          <ac:chgData name="Cristina Levinski" userId="3307da14-4b3e-4018-aac4-a94e659e0af6" providerId="ADAL" clId="{3A9BC131-5019-4041-B9A2-A5F5213B6361}" dt="2024-01-18T09:30:25.292" v="183"/>
          <ac:spMkLst>
            <pc:docMk/>
            <pc:sldMk cId="2102021547" sldId="278"/>
            <ac:spMk id="2" creationId="{F5A7373F-F25A-4C44-0FC6-32E2617643D1}"/>
          </ac:spMkLst>
        </pc:spChg>
        <pc:spChg chg="add mod">
          <ac:chgData name="Cristina Levinski" userId="3307da14-4b3e-4018-aac4-a94e659e0af6" providerId="ADAL" clId="{3A9BC131-5019-4041-B9A2-A5F5213B6361}" dt="2024-01-31T08:26:27.928" v="306" actId="1076"/>
          <ac:spMkLst>
            <pc:docMk/>
            <pc:sldMk cId="2102021547" sldId="278"/>
            <ac:spMk id="3" creationId="{39FF4E3F-8037-5081-F853-72E7F90922F2}"/>
          </ac:spMkLst>
        </pc:spChg>
        <pc:spChg chg="add del mod">
          <ac:chgData name="Cristina Levinski" userId="3307da14-4b3e-4018-aac4-a94e659e0af6" providerId="ADAL" clId="{3A9BC131-5019-4041-B9A2-A5F5213B6361}" dt="2024-01-18T09:31:28.167" v="215"/>
          <ac:spMkLst>
            <pc:docMk/>
            <pc:sldMk cId="2102021547" sldId="278"/>
            <ac:spMk id="3" creationId="{63824482-FC5C-57E9-60A0-ADD230B494DC}"/>
          </ac:spMkLst>
        </pc:spChg>
        <pc:spChg chg="mod">
          <ac:chgData name="Cristina Levinski" userId="3307da14-4b3e-4018-aac4-a94e659e0af6" providerId="ADAL" clId="{3A9BC131-5019-4041-B9A2-A5F5213B6361}" dt="2024-01-29T14:12:30.518" v="281" actId="20577"/>
          <ac:spMkLst>
            <pc:docMk/>
            <pc:sldMk cId="2102021547" sldId="278"/>
            <ac:spMk id="4" creationId="{D43B275B-84BF-C21D-40E8-7D1235DF538A}"/>
          </ac:spMkLst>
        </pc:spChg>
        <pc:spChg chg="mod">
          <ac:chgData name="Cristina Levinski" userId="3307da14-4b3e-4018-aac4-a94e659e0af6" providerId="ADAL" clId="{3A9BC131-5019-4041-B9A2-A5F5213B6361}" dt="2024-01-18T09:57:32.954" v="280" actId="1076"/>
          <ac:spMkLst>
            <pc:docMk/>
            <pc:sldMk cId="2102021547" sldId="278"/>
            <ac:spMk id="5" creationId="{09DABE98-0BBB-BC8C-CDAE-C2AFF3268DAE}"/>
          </ac:spMkLst>
        </pc:spChg>
        <pc:spChg chg="add mod">
          <ac:chgData name="Cristina Levinski" userId="3307da14-4b3e-4018-aac4-a94e659e0af6" providerId="ADAL" clId="{3A9BC131-5019-4041-B9A2-A5F5213B6361}" dt="2024-01-18T09:55:59.701" v="275" actId="1076"/>
          <ac:spMkLst>
            <pc:docMk/>
            <pc:sldMk cId="2102021547" sldId="278"/>
            <ac:spMk id="6" creationId="{B45A15C5-5797-E740-D89C-F6F3EF7D419B}"/>
          </ac:spMkLst>
        </pc:spChg>
        <pc:graphicFrameChg chg="add del">
          <ac:chgData name="Cristina Levinski" userId="3307da14-4b3e-4018-aac4-a94e659e0af6" providerId="ADAL" clId="{3A9BC131-5019-4041-B9A2-A5F5213B6361}" dt="2024-01-31T08:25:03.204" v="283" actId="3680"/>
          <ac:graphicFrameMkLst>
            <pc:docMk/>
            <pc:sldMk cId="2102021547" sldId="278"/>
            <ac:graphicFrameMk id="2" creationId="{977AE7B1-2A1E-24D7-D9C4-43729581D501}"/>
          </ac:graphicFrameMkLst>
        </pc:graphicFrameChg>
      </pc:sldChg>
    </pc:docChg>
  </pc:docChgLst>
  <pc:docChgLst>
    <pc:chgData name="Cristina Levinski" userId="3307da14-4b3e-4018-aac4-a94e659e0af6" providerId="ADAL" clId="{4025B5A9-8410-4DC7-8039-AC2B02E41D70}"/>
    <pc:docChg chg="modSld">
      <pc:chgData name="Cristina Levinski" userId="3307da14-4b3e-4018-aac4-a94e659e0af6" providerId="ADAL" clId="{4025B5A9-8410-4DC7-8039-AC2B02E41D70}" dt="2024-01-31T08:53:13.769" v="28" actId="20577"/>
      <pc:docMkLst>
        <pc:docMk/>
      </pc:docMkLst>
      <pc:sldChg chg="modSp mod">
        <pc:chgData name="Cristina Levinski" userId="3307da14-4b3e-4018-aac4-a94e659e0af6" providerId="ADAL" clId="{4025B5A9-8410-4DC7-8039-AC2B02E41D70}" dt="2024-01-31T08:53:13.769" v="28" actId="20577"/>
        <pc:sldMkLst>
          <pc:docMk/>
          <pc:sldMk cId="2102021547" sldId="278"/>
        </pc:sldMkLst>
        <pc:spChg chg="mod">
          <ac:chgData name="Cristina Levinski" userId="3307da14-4b3e-4018-aac4-a94e659e0af6" providerId="ADAL" clId="{4025B5A9-8410-4DC7-8039-AC2B02E41D70}" dt="2024-01-31T08:53:13.769" v="28" actId="20577"/>
          <ac:spMkLst>
            <pc:docMk/>
            <pc:sldMk cId="2102021547" sldId="278"/>
            <ac:spMk id="5" creationId="{09DABE98-0BBB-BC8C-CDAE-C2AFF3268DA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DBBDAD-5057-488A-A2A8-9F71D9885CB4}" type="datetimeFigureOut">
              <a:rPr lang="en-CH" smtClean="0"/>
              <a:t>12/02/2024</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D9BBB4-7EDF-492B-B1B7-C4DD3A47CA52}" type="slidenum">
              <a:rPr lang="en-CH" smtClean="0"/>
              <a:t>‹#›</a:t>
            </a:fld>
            <a:endParaRPr lang="en-CH"/>
          </a:p>
        </p:txBody>
      </p:sp>
    </p:spTree>
    <p:extLst>
      <p:ext uri="{BB962C8B-B14F-4D97-AF65-F5344CB8AC3E}">
        <p14:creationId xmlns:p14="http://schemas.microsoft.com/office/powerpoint/2010/main" val="35973892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EC799-4231-2346-88CD-50EB4F7D6D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7A7F83-D93D-B848-B8B4-C00862A7B9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910179-53D6-2541-984B-2302772D1EB0}"/>
              </a:ext>
            </a:extLst>
          </p:cNvPr>
          <p:cNvSpPr>
            <a:spLocks noGrp="1"/>
          </p:cNvSpPr>
          <p:nvPr>
            <p:ph type="dt" sz="half" idx="10"/>
          </p:nvPr>
        </p:nvSpPr>
        <p:spPr/>
        <p:txBody>
          <a:bodyPr/>
          <a:lstStyle/>
          <a:p>
            <a:fld id="{242EED87-2C30-6C46-8CD5-5737BBF046EB}" type="datetimeFigureOut">
              <a:rPr lang="en-US" smtClean="0"/>
              <a:t>2/12/2024</a:t>
            </a:fld>
            <a:endParaRPr lang="en-US"/>
          </a:p>
        </p:txBody>
      </p:sp>
      <p:sp>
        <p:nvSpPr>
          <p:cNvPr id="5" name="Footer Placeholder 4">
            <a:extLst>
              <a:ext uri="{FF2B5EF4-FFF2-40B4-BE49-F238E27FC236}">
                <a16:creationId xmlns:a16="http://schemas.microsoft.com/office/drawing/2014/main" id="{0D6A9576-B9E5-EC45-822F-70872F479D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47FFFE-58EC-AD47-BCC4-79F7901ED45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984616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04409-47BD-B745-9631-8FBF6F0C98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50928A-9CEF-C94B-9E3D-ECF41CE9C8E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FDCF3C-E871-1246-AA8C-C00AA837EC26}"/>
              </a:ext>
            </a:extLst>
          </p:cNvPr>
          <p:cNvSpPr>
            <a:spLocks noGrp="1"/>
          </p:cNvSpPr>
          <p:nvPr>
            <p:ph type="dt" sz="half" idx="10"/>
          </p:nvPr>
        </p:nvSpPr>
        <p:spPr/>
        <p:txBody>
          <a:bodyPr/>
          <a:lstStyle/>
          <a:p>
            <a:fld id="{242EED87-2C30-6C46-8CD5-5737BBF046EB}" type="datetimeFigureOut">
              <a:rPr lang="en-US" smtClean="0"/>
              <a:t>2/12/2024</a:t>
            </a:fld>
            <a:endParaRPr lang="en-US"/>
          </a:p>
        </p:txBody>
      </p:sp>
      <p:sp>
        <p:nvSpPr>
          <p:cNvPr id="5" name="Footer Placeholder 4">
            <a:extLst>
              <a:ext uri="{FF2B5EF4-FFF2-40B4-BE49-F238E27FC236}">
                <a16:creationId xmlns:a16="http://schemas.microsoft.com/office/drawing/2014/main" id="{FE22C893-02D2-3A40-92BD-4F28977418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60ACCC-903D-8849-B627-3B3B1442F579}"/>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001136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9679AA-F95A-6C49-924E-ED19D1BA6F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1B20FD-2E08-4D4E-ABFE-5B18E37C800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7732CF-C083-EB49-AADB-8BF4409CC9FE}"/>
              </a:ext>
            </a:extLst>
          </p:cNvPr>
          <p:cNvSpPr>
            <a:spLocks noGrp="1"/>
          </p:cNvSpPr>
          <p:nvPr>
            <p:ph type="dt" sz="half" idx="10"/>
          </p:nvPr>
        </p:nvSpPr>
        <p:spPr/>
        <p:txBody>
          <a:bodyPr/>
          <a:lstStyle/>
          <a:p>
            <a:fld id="{242EED87-2C30-6C46-8CD5-5737BBF046EB}" type="datetimeFigureOut">
              <a:rPr lang="en-US" smtClean="0"/>
              <a:t>2/12/2024</a:t>
            </a:fld>
            <a:endParaRPr lang="en-US"/>
          </a:p>
        </p:txBody>
      </p:sp>
      <p:sp>
        <p:nvSpPr>
          <p:cNvPr id="5" name="Footer Placeholder 4">
            <a:extLst>
              <a:ext uri="{FF2B5EF4-FFF2-40B4-BE49-F238E27FC236}">
                <a16:creationId xmlns:a16="http://schemas.microsoft.com/office/drawing/2014/main" id="{401EBAD8-8AEC-6745-9184-44F30BB2B1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3D1102-6943-F445-BF9F-18E890F0BE8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716420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A14A7-5367-6641-89B3-ED5206D454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1EACD7-D93B-FE43-8595-62E80F9C129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CB0E1-F717-8543-8276-E0FF351BF154}"/>
              </a:ext>
            </a:extLst>
          </p:cNvPr>
          <p:cNvSpPr>
            <a:spLocks noGrp="1"/>
          </p:cNvSpPr>
          <p:nvPr>
            <p:ph type="dt" sz="half" idx="10"/>
          </p:nvPr>
        </p:nvSpPr>
        <p:spPr/>
        <p:txBody>
          <a:bodyPr/>
          <a:lstStyle/>
          <a:p>
            <a:fld id="{242EED87-2C30-6C46-8CD5-5737BBF046EB}" type="datetimeFigureOut">
              <a:rPr lang="en-US" smtClean="0"/>
              <a:t>2/12/2024</a:t>
            </a:fld>
            <a:endParaRPr lang="en-US"/>
          </a:p>
        </p:txBody>
      </p:sp>
      <p:sp>
        <p:nvSpPr>
          <p:cNvPr id="5" name="Footer Placeholder 4">
            <a:extLst>
              <a:ext uri="{FF2B5EF4-FFF2-40B4-BE49-F238E27FC236}">
                <a16:creationId xmlns:a16="http://schemas.microsoft.com/office/drawing/2014/main" id="{DC7C43B9-2296-0545-AA12-2E6E335362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C8FCBA-5B72-1847-A4B5-B5B6FBAE9F5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255164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917ED-B526-3741-9437-CAA67CD3D0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0CB9E6-61FE-0E4A-9EA7-A54AAE0540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39C00FF-8B7B-2849-8F0B-844EBBDCB320}"/>
              </a:ext>
            </a:extLst>
          </p:cNvPr>
          <p:cNvSpPr>
            <a:spLocks noGrp="1"/>
          </p:cNvSpPr>
          <p:nvPr>
            <p:ph type="dt" sz="half" idx="10"/>
          </p:nvPr>
        </p:nvSpPr>
        <p:spPr/>
        <p:txBody>
          <a:bodyPr/>
          <a:lstStyle/>
          <a:p>
            <a:fld id="{242EED87-2C30-6C46-8CD5-5737BBF046EB}" type="datetimeFigureOut">
              <a:rPr lang="en-US" smtClean="0"/>
              <a:t>2/12/2024</a:t>
            </a:fld>
            <a:endParaRPr lang="en-US"/>
          </a:p>
        </p:txBody>
      </p:sp>
      <p:sp>
        <p:nvSpPr>
          <p:cNvPr id="5" name="Footer Placeholder 4">
            <a:extLst>
              <a:ext uri="{FF2B5EF4-FFF2-40B4-BE49-F238E27FC236}">
                <a16:creationId xmlns:a16="http://schemas.microsoft.com/office/drawing/2014/main" id="{6D80EA24-2FF2-8645-B2F8-2B04E162F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747AD9-32FD-5D40-8739-004AAA5CFABB}"/>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75581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CF550-CB93-6440-9E7D-1990C02300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534B28-9891-9C48-BBF7-3FA840B1448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8933CE-EA8D-4D49-A832-CFE5A31CF0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A8EF8E-143E-4648-850C-FFE87BCDCF08}"/>
              </a:ext>
            </a:extLst>
          </p:cNvPr>
          <p:cNvSpPr>
            <a:spLocks noGrp="1"/>
          </p:cNvSpPr>
          <p:nvPr>
            <p:ph type="dt" sz="half" idx="10"/>
          </p:nvPr>
        </p:nvSpPr>
        <p:spPr/>
        <p:txBody>
          <a:bodyPr/>
          <a:lstStyle/>
          <a:p>
            <a:fld id="{242EED87-2C30-6C46-8CD5-5737BBF046EB}" type="datetimeFigureOut">
              <a:rPr lang="en-US" smtClean="0"/>
              <a:t>2/12/2024</a:t>
            </a:fld>
            <a:endParaRPr lang="en-US"/>
          </a:p>
        </p:txBody>
      </p:sp>
      <p:sp>
        <p:nvSpPr>
          <p:cNvPr id="6" name="Footer Placeholder 5">
            <a:extLst>
              <a:ext uri="{FF2B5EF4-FFF2-40B4-BE49-F238E27FC236}">
                <a16:creationId xmlns:a16="http://schemas.microsoft.com/office/drawing/2014/main" id="{893E1F61-4260-9C4D-AB89-CE7BE42C20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40F333-43E3-5847-B0EC-E9AB122D534C}"/>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58618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7806A-B7D2-7140-9436-1143278A72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3E6735-5C95-C54F-8E6D-915607B712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65059F-B372-DB48-B36F-AA1616F3B3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46C662-5F07-F443-B63B-58577DB757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41AC9D6-AFA3-A546-BB82-E3D4FE01C9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A8E6B6-73E5-CA41-8BD4-041E50F46C1F}"/>
              </a:ext>
            </a:extLst>
          </p:cNvPr>
          <p:cNvSpPr>
            <a:spLocks noGrp="1"/>
          </p:cNvSpPr>
          <p:nvPr>
            <p:ph type="dt" sz="half" idx="10"/>
          </p:nvPr>
        </p:nvSpPr>
        <p:spPr/>
        <p:txBody>
          <a:bodyPr/>
          <a:lstStyle/>
          <a:p>
            <a:fld id="{242EED87-2C30-6C46-8CD5-5737BBF046EB}" type="datetimeFigureOut">
              <a:rPr lang="en-US" smtClean="0"/>
              <a:t>2/12/2024</a:t>
            </a:fld>
            <a:endParaRPr lang="en-US"/>
          </a:p>
        </p:txBody>
      </p:sp>
      <p:sp>
        <p:nvSpPr>
          <p:cNvPr id="8" name="Footer Placeholder 7">
            <a:extLst>
              <a:ext uri="{FF2B5EF4-FFF2-40B4-BE49-F238E27FC236}">
                <a16:creationId xmlns:a16="http://schemas.microsoft.com/office/drawing/2014/main" id="{1AD955FE-D63C-D841-944B-31661EB392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D28364-DF09-0447-BD31-D77CF631417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817490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7A369-3332-8449-82FA-53904157D9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14008B-3EEF-6E40-9202-C50512A3BC5A}"/>
              </a:ext>
            </a:extLst>
          </p:cNvPr>
          <p:cNvSpPr>
            <a:spLocks noGrp="1"/>
          </p:cNvSpPr>
          <p:nvPr>
            <p:ph type="dt" sz="half" idx="10"/>
          </p:nvPr>
        </p:nvSpPr>
        <p:spPr/>
        <p:txBody>
          <a:bodyPr/>
          <a:lstStyle/>
          <a:p>
            <a:fld id="{242EED87-2C30-6C46-8CD5-5737BBF046EB}" type="datetimeFigureOut">
              <a:rPr lang="en-US" smtClean="0"/>
              <a:t>2/12/2024</a:t>
            </a:fld>
            <a:endParaRPr lang="en-US"/>
          </a:p>
        </p:txBody>
      </p:sp>
      <p:sp>
        <p:nvSpPr>
          <p:cNvPr id="4" name="Footer Placeholder 3">
            <a:extLst>
              <a:ext uri="{FF2B5EF4-FFF2-40B4-BE49-F238E27FC236}">
                <a16:creationId xmlns:a16="http://schemas.microsoft.com/office/drawing/2014/main" id="{6AC30F60-22F5-CF4F-8300-0C23FA8D63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26F9C5-71CD-DF4D-87AE-1E5603379355}"/>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4190117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0D5756-9533-5947-8AA4-A55E45B54662}"/>
              </a:ext>
            </a:extLst>
          </p:cNvPr>
          <p:cNvSpPr>
            <a:spLocks noGrp="1"/>
          </p:cNvSpPr>
          <p:nvPr>
            <p:ph type="dt" sz="half" idx="10"/>
          </p:nvPr>
        </p:nvSpPr>
        <p:spPr/>
        <p:txBody>
          <a:bodyPr/>
          <a:lstStyle/>
          <a:p>
            <a:fld id="{242EED87-2C30-6C46-8CD5-5737BBF046EB}" type="datetimeFigureOut">
              <a:rPr lang="en-US" smtClean="0"/>
              <a:t>2/12/2024</a:t>
            </a:fld>
            <a:endParaRPr lang="en-US"/>
          </a:p>
        </p:txBody>
      </p:sp>
      <p:sp>
        <p:nvSpPr>
          <p:cNvPr id="3" name="Footer Placeholder 2">
            <a:extLst>
              <a:ext uri="{FF2B5EF4-FFF2-40B4-BE49-F238E27FC236}">
                <a16:creationId xmlns:a16="http://schemas.microsoft.com/office/drawing/2014/main" id="{5B54A894-2BDD-664C-9734-01944B8EE6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938AFC-927D-0E4C-8765-513AA32F5C5A}"/>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688843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0B2AB-6FB0-3F4B-B296-90A3EB5BDA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36C93C-3293-7641-AEA6-C4007B00AB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9A7650-C748-FB4E-9BA6-288E3E3F41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3EDD49-D3A1-B74F-A8BB-1077D7DCEC7E}"/>
              </a:ext>
            </a:extLst>
          </p:cNvPr>
          <p:cNvSpPr>
            <a:spLocks noGrp="1"/>
          </p:cNvSpPr>
          <p:nvPr>
            <p:ph type="dt" sz="half" idx="10"/>
          </p:nvPr>
        </p:nvSpPr>
        <p:spPr/>
        <p:txBody>
          <a:bodyPr/>
          <a:lstStyle/>
          <a:p>
            <a:fld id="{242EED87-2C30-6C46-8CD5-5737BBF046EB}" type="datetimeFigureOut">
              <a:rPr lang="en-US" smtClean="0"/>
              <a:t>2/12/2024</a:t>
            </a:fld>
            <a:endParaRPr lang="en-US"/>
          </a:p>
        </p:txBody>
      </p:sp>
      <p:sp>
        <p:nvSpPr>
          <p:cNvPr id="6" name="Footer Placeholder 5">
            <a:extLst>
              <a:ext uri="{FF2B5EF4-FFF2-40B4-BE49-F238E27FC236}">
                <a16:creationId xmlns:a16="http://schemas.microsoft.com/office/drawing/2014/main" id="{9F082356-7C2E-8A4E-9BC3-2381AEED33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5408F6-B699-7C45-B509-8772F6DF494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981901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6179F-7EA1-A64F-AA5A-4307727C6A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E14D99-0F9D-1849-B080-00CC58551F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178331-B9EE-984C-BF89-C28E8A1BA6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9ECBAC-97ED-0B47-A77B-78F83C6495ED}"/>
              </a:ext>
            </a:extLst>
          </p:cNvPr>
          <p:cNvSpPr>
            <a:spLocks noGrp="1"/>
          </p:cNvSpPr>
          <p:nvPr>
            <p:ph type="dt" sz="half" idx="10"/>
          </p:nvPr>
        </p:nvSpPr>
        <p:spPr/>
        <p:txBody>
          <a:bodyPr/>
          <a:lstStyle/>
          <a:p>
            <a:fld id="{242EED87-2C30-6C46-8CD5-5737BBF046EB}" type="datetimeFigureOut">
              <a:rPr lang="en-US" smtClean="0"/>
              <a:t>2/12/2024</a:t>
            </a:fld>
            <a:endParaRPr lang="en-US"/>
          </a:p>
        </p:txBody>
      </p:sp>
      <p:sp>
        <p:nvSpPr>
          <p:cNvPr id="6" name="Footer Placeholder 5">
            <a:extLst>
              <a:ext uri="{FF2B5EF4-FFF2-40B4-BE49-F238E27FC236}">
                <a16:creationId xmlns:a16="http://schemas.microsoft.com/office/drawing/2014/main" id="{C15CB222-F7B7-A440-BD6A-F188B5160A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D5C41-6ADD-3445-9543-8CBA4F2CCE2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5519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E42707-DAB0-9642-AB96-BCDAFE10AF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3C5FAD-B53E-A44E-ACCE-FA8671073B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0C309E-16C9-9949-AF70-5ED1258102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EED87-2C30-6C46-8CD5-5737BBF046EB}" type="datetimeFigureOut">
              <a:rPr lang="en-US" smtClean="0"/>
              <a:t>2/12/2024</a:t>
            </a:fld>
            <a:endParaRPr lang="en-US"/>
          </a:p>
        </p:txBody>
      </p:sp>
      <p:sp>
        <p:nvSpPr>
          <p:cNvPr id="5" name="Footer Placeholder 4">
            <a:extLst>
              <a:ext uri="{FF2B5EF4-FFF2-40B4-BE49-F238E27FC236}">
                <a16:creationId xmlns:a16="http://schemas.microsoft.com/office/drawing/2014/main" id="{AC45BAAE-3D1C-F24D-97C2-A7BE90B756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600EC8-E292-F447-B047-35F0458B26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71B117-5D75-FF4D-911A-5C226444051F}" type="slidenum">
              <a:rPr lang="en-US" smtClean="0"/>
              <a:t>‹#›</a:t>
            </a:fld>
            <a:endParaRPr lang="en-US"/>
          </a:p>
        </p:txBody>
      </p:sp>
    </p:spTree>
    <p:extLst>
      <p:ext uri="{BB962C8B-B14F-4D97-AF65-F5344CB8AC3E}">
        <p14:creationId xmlns:p14="http://schemas.microsoft.com/office/powerpoint/2010/main" val="1433237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eur01.safelinks.protection.outlook.com/?url=https%3A%2F%2Fwmoomm.sharepoint.com%2F%3Af%3A%2Fs%2Fwmocpdb%2FEhheirFTetVDg4JQRUJ2RVwBt5T-1KfrDR8_VCe600Bczw%3Fe%3D7sFMOi&amp;data=05%7C02%7CTPeng%40wmo.int%7Cc685871e5b944f56a38b08dc19fe0d33%7Ceaa6be54468740c49827c044bd8e8d3c%7C0%7C0%7C638413826135671598%7CUnknown%7CTWFpbGZsb3d8eyJWIjoiMC4wLjAwMDAiLCJQIjoiV2luMzIiLCJBTiI6Ik1haWwiLCJXVCI6Mn0%3D%7C3000%7C%7C%7C&amp;sdata=KTrRA3W51vRmC%2FykIsw8YHaTnNmqopCGIcqDszpdoIQ%3D&amp;reserved=0" TargetMode="External"/><Relationship Id="rId3" Type="http://schemas.openxmlformats.org/officeDocument/2006/relationships/hyperlink" Target="https://community.wmo.int/meetings/2nd-meeting-standing-committee-disaster-risk-reduction-and-public-services-sc-drr" TargetMode="External"/><Relationship Id="rId7" Type="http://schemas.openxmlformats.org/officeDocument/2006/relationships/hyperlink" Target="https://community.wmo.int/en/meetings/6th-meeting-standing-committee-disaster-risk-reduction-and-public-services-sc-drr-6"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community.wmo.int/meetings/4th-meeting-standing-committee-disaster-risk-reduction-and-public-services-sc-drr-4" TargetMode="External"/><Relationship Id="rId5" Type="http://schemas.openxmlformats.org/officeDocument/2006/relationships/hyperlink" Target="https://community.wmo.int/meetings/3rd-meeting-standing-committee-disaster-risk-reduction-and-public-services-sc-drr" TargetMode="External"/><Relationship Id="rId4" Type="http://schemas.openxmlformats.org/officeDocument/2006/relationships/hyperlink" Target="https://community.wmo.int/meetings/2nd-meeting-standing-committee-disaster-risk-reduction-and-public-services-sc-drr-part-ii"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hape 79">
            <a:extLst>
              <a:ext uri="{FF2B5EF4-FFF2-40B4-BE49-F238E27FC236}">
                <a16:creationId xmlns:a16="http://schemas.microsoft.com/office/drawing/2014/main" id="{D43B275B-84BF-C21D-40E8-7D1235DF538A}"/>
              </a:ext>
            </a:extLst>
          </p:cNvPr>
          <p:cNvSpPr/>
          <p:nvPr/>
        </p:nvSpPr>
        <p:spPr>
          <a:xfrm>
            <a:off x="1021728" y="632659"/>
            <a:ext cx="10148542" cy="2180084"/>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3360"/>
              </a:lnSpc>
              <a:defRPr sz="1800"/>
            </a:pPr>
            <a:r>
              <a:rPr lang="en-US" sz="48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SERCOM-3</a:t>
            </a:r>
          </a:p>
          <a:p>
            <a:pPr algn="ctr">
              <a:lnSpc>
                <a:spcPts val="3360"/>
              </a:lnSpc>
              <a:defRPr sz="1800"/>
            </a:pPr>
            <a:br>
              <a:rPr lang="en-CH"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br>
            <a:r>
              <a:rPr lang="en-US"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Third session of the </a:t>
            </a:r>
            <a:r>
              <a:rPr lang="en-US" sz="3200" b="1" kern="1000" spc="-10" dirty="0" err="1">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Commis</a:t>
            </a:r>
            <a:r>
              <a:rPr lang="en-CH"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s</a:t>
            </a:r>
            <a:r>
              <a:rPr lang="en-US"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ion for Weather, Climate, Hydrological, Marine and Related Environmental Services and Applications </a:t>
            </a:r>
          </a:p>
        </p:txBody>
      </p:sp>
      <p:sp>
        <p:nvSpPr>
          <p:cNvPr id="5" name="Shape 79">
            <a:extLst>
              <a:ext uri="{FF2B5EF4-FFF2-40B4-BE49-F238E27FC236}">
                <a16:creationId xmlns:a16="http://schemas.microsoft.com/office/drawing/2014/main" id="{09DABE98-0BBB-BC8C-CDAE-C2AFF3268DAE}"/>
              </a:ext>
            </a:extLst>
          </p:cNvPr>
          <p:cNvSpPr/>
          <p:nvPr/>
        </p:nvSpPr>
        <p:spPr>
          <a:xfrm>
            <a:off x="692742" y="3340735"/>
            <a:ext cx="11011578" cy="1446550"/>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r>
              <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A</a:t>
            </a:r>
            <a:r>
              <a:rPr lang="en-CH" sz="2800" b="0" i="0" u="none" strike="noStrike" baseline="0" dirty="0" err="1">
                <a:solidFill>
                  <a:srgbClr val="C00000"/>
                </a:solidFill>
                <a:latin typeface="Arial" panose="020B0604020202020204" pitchFamily="34" charset="0"/>
                <a:ea typeface="Verdana" panose="020B0604030504040204" pitchFamily="34" charset="0"/>
                <a:cs typeface="Arial" panose="020B0604020202020204" pitchFamily="34" charset="0"/>
              </a:rPr>
              <a:t>genda</a:t>
            </a:r>
            <a:r>
              <a:rPr lang="en-CH"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 item 2 - Consideration of reports </a:t>
            </a:r>
            <a:endParaRPr lang="hr-HR"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endParaRPr>
          </a:p>
          <a:p>
            <a:pPr algn="ctr">
              <a:spcBef>
                <a:spcPts val="1200"/>
              </a:spcBef>
            </a:pPr>
            <a:r>
              <a:rPr lang="en-CH" sz="280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2(4) – “Report of the Chair of </a:t>
            </a:r>
            <a:r>
              <a:rPr lang="en-GB" sz="280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Standing Committee on</a:t>
            </a:r>
            <a:r>
              <a:rPr lang="en-CH" sz="280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 </a:t>
            </a:r>
            <a:r>
              <a:rPr lang="en-GB" sz="280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Disaster Risk Reduction, and Public Services (SC-DRR)</a:t>
            </a:r>
            <a:r>
              <a:rPr lang="en-CH" sz="280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a:t>
            </a:r>
          </a:p>
        </p:txBody>
      </p:sp>
      <p:sp>
        <p:nvSpPr>
          <p:cNvPr id="6" name="TextBox 5">
            <a:extLst>
              <a:ext uri="{FF2B5EF4-FFF2-40B4-BE49-F238E27FC236}">
                <a16:creationId xmlns:a16="http://schemas.microsoft.com/office/drawing/2014/main" id="{B45A15C5-5797-E740-D89C-F6F3EF7D419B}"/>
              </a:ext>
            </a:extLst>
          </p:cNvPr>
          <p:cNvSpPr txBox="1"/>
          <p:nvPr/>
        </p:nvSpPr>
        <p:spPr>
          <a:xfrm>
            <a:off x="4736645" y="4976723"/>
            <a:ext cx="2718707" cy="707886"/>
          </a:xfrm>
          <a:prstGeom prst="rect">
            <a:avLst/>
          </a:prstGeom>
          <a:noFill/>
        </p:spPr>
        <p:txBody>
          <a:bodyPr wrap="square" rtlCol="0">
            <a:spAutoFit/>
          </a:bodyPr>
          <a:lstStyle/>
          <a:p>
            <a:pPr algn="ctr"/>
            <a:r>
              <a:rPr lang="en-CH" sz="2000" dirty="0">
                <a:solidFill>
                  <a:srgbClr val="005A9C"/>
                </a:solidFill>
                <a:latin typeface="Arial" panose="020B0604020202020204" pitchFamily="34" charset="0"/>
                <a:ea typeface="Verdana" panose="020B0604030504040204" pitchFamily="34" charset="0"/>
                <a:cs typeface="Arial" panose="020B0604020202020204" pitchFamily="34" charset="0"/>
              </a:rPr>
              <a:t>Bali, Indonesia</a:t>
            </a:r>
          </a:p>
          <a:p>
            <a:pPr algn="ctr"/>
            <a:r>
              <a:rPr lang="en-CH" sz="2000" dirty="0">
                <a:solidFill>
                  <a:srgbClr val="005A9C"/>
                </a:solidFill>
                <a:latin typeface="Arial" panose="020B0604020202020204" pitchFamily="34" charset="0"/>
                <a:ea typeface="Verdana" panose="020B0604030504040204" pitchFamily="34" charset="0"/>
                <a:cs typeface="Arial" panose="020B0604020202020204" pitchFamily="34" charset="0"/>
              </a:rPr>
              <a:t>4-9 March 2024</a:t>
            </a:r>
            <a:endParaRPr lang="en-CH" sz="2000" dirty="0"/>
          </a:p>
        </p:txBody>
      </p:sp>
      <p:sp>
        <p:nvSpPr>
          <p:cNvPr id="3" name="TextBox 2">
            <a:extLst>
              <a:ext uri="{FF2B5EF4-FFF2-40B4-BE49-F238E27FC236}">
                <a16:creationId xmlns:a16="http://schemas.microsoft.com/office/drawing/2014/main" id="{39FF4E3F-8037-5081-F853-72E7F90922F2}"/>
              </a:ext>
            </a:extLst>
          </p:cNvPr>
          <p:cNvSpPr txBox="1"/>
          <p:nvPr/>
        </p:nvSpPr>
        <p:spPr>
          <a:xfrm>
            <a:off x="9527458" y="5361443"/>
            <a:ext cx="2302592" cy="646331"/>
          </a:xfrm>
          <a:prstGeom prst="rect">
            <a:avLst/>
          </a:prstGeom>
          <a:noFill/>
        </p:spPr>
        <p:txBody>
          <a:bodyPr wrap="square" rtlCol="0">
            <a:spAutoFit/>
          </a:bodyPr>
          <a:lstStyle/>
          <a:p>
            <a:r>
              <a:rPr lang="fr-CH" b="1" dirty="0" err="1"/>
              <a:t>Presented</a:t>
            </a:r>
            <a:r>
              <a:rPr lang="en-CH" b="1" dirty="0"/>
              <a:t> by:</a:t>
            </a:r>
          </a:p>
          <a:p>
            <a:r>
              <a:rPr lang="en-CH" dirty="0"/>
              <a:t>Prof. Osvaldo Moraes</a:t>
            </a:r>
          </a:p>
        </p:txBody>
      </p:sp>
    </p:spTree>
    <p:extLst>
      <p:ext uri="{BB962C8B-B14F-4D97-AF65-F5344CB8AC3E}">
        <p14:creationId xmlns:p14="http://schemas.microsoft.com/office/powerpoint/2010/main" val="2102021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10;&#10;Description automatically generated">
            <a:extLst>
              <a:ext uri="{FF2B5EF4-FFF2-40B4-BE49-F238E27FC236}">
                <a16:creationId xmlns:a16="http://schemas.microsoft.com/office/drawing/2014/main" id="{B3A923D4-62FE-367B-3661-5BB3A98589FE}"/>
              </a:ext>
            </a:extLst>
          </p:cNvPr>
          <p:cNvPicPr>
            <a:picLocks noGrp="1" noRot="1" noChangeAspect="1" noMove="1" noResize="1" noEditPoints="1" noAdjustHandles="1" noChangeArrowheads="1" noChangeShapeType="1" noCrop="1"/>
          </p:cNvPicPr>
          <p:nvPr/>
        </p:nvPicPr>
        <p:blipFill>
          <a:blip r:embed="rId2"/>
          <a:stretch>
            <a:fillRect/>
          </a:stretch>
        </p:blipFill>
        <p:spPr>
          <a:xfrm>
            <a:off x="0" y="11155"/>
            <a:ext cx="9695699" cy="6858000"/>
          </a:xfrm>
          <a:prstGeom prst="rect">
            <a:avLst/>
          </a:prstGeom>
        </p:spPr>
      </p:pic>
      <p:sp>
        <p:nvSpPr>
          <p:cNvPr id="2" name="TextBox 1">
            <a:extLst>
              <a:ext uri="{FF2B5EF4-FFF2-40B4-BE49-F238E27FC236}">
                <a16:creationId xmlns:a16="http://schemas.microsoft.com/office/drawing/2014/main" id="{B8263901-71AE-B3F3-F803-3C2DF7937448}"/>
              </a:ext>
            </a:extLst>
          </p:cNvPr>
          <p:cNvSpPr txBox="1"/>
          <p:nvPr/>
        </p:nvSpPr>
        <p:spPr>
          <a:xfrm>
            <a:off x="415290" y="356950"/>
            <a:ext cx="11361419" cy="2800767"/>
          </a:xfrm>
          <a:prstGeom prst="rect">
            <a:avLst/>
          </a:prstGeom>
          <a:noFill/>
        </p:spPr>
        <p:txBody>
          <a:bodyPr wrap="square">
            <a:spAutoFit/>
          </a:bodyPr>
          <a:lstStyle/>
          <a:p>
            <a:pPr>
              <a:spcBef>
                <a:spcPts val="1200"/>
              </a:spcBef>
            </a:pPr>
            <a:r>
              <a:rPr lang="en-CH" sz="2400" dirty="0">
                <a:solidFill>
                  <a:srgbClr val="0070C0"/>
                </a:solidFill>
                <a:latin typeface="Verdana" panose="020B0604030504040204" pitchFamily="34" charset="0"/>
                <a:ea typeface="Verdana" panose="020B0604030504040204" pitchFamily="34" charset="0"/>
                <a:cs typeface="Verdana" panose="020B0604030504040204" pitchFamily="34" charset="0"/>
              </a:rPr>
              <a:t>5. </a:t>
            </a:r>
            <a:r>
              <a:rPr lang="en-CH" sz="2400" dirty="0">
                <a:solidFill>
                  <a:srgbClr val="0070C0"/>
                </a:solidFill>
                <a:effectLst/>
                <a:latin typeface="Verdana" panose="020B0604030504040204" pitchFamily="34" charset="0"/>
                <a:ea typeface="Verdana" panose="020B0604030504040204" pitchFamily="34" charset="0"/>
                <a:cs typeface="Verdana" panose="020B0604030504040204" pitchFamily="34" charset="0"/>
              </a:rPr>
              <a:t>SC-DRR at its 7th meeting made eight decisions of which six are recommended plus others for consideration by </a:t>
            </a:r>
            <a:r>
              <a:rPr lang="en-GB" sz="2400" dirty="0">
                <a:solidFill>
                  <a:srgbClr val="0070C0"/>
                </a:solidFill>
                <a:effectLst/>
                <a:latin typeface="Verdana" panose="020B0604030504040204" pitchFamily="34" charset="0"/>
                <a:ea typeface="Verdana" panose="020B0604030504040204" pitchFamily="34" charset="0"/>
                <a:cs typeface="Verdana" panose="020B0604030504040204" pitchFamily="34" charset="0"/>
              </a:rPr>
              <a:t>SERCOM-</a:t>
            </a:r>
            <a:r>
              <a:rPr lang="en-CH" sz="2400" dirty="0">
                <a:solidFill>
                  <a:srgbClr val="0070C0"/>
                </a:solidFill>
                <a:effectLst/>
                <a:latin typeface="Verdana" panose="020B0604030504040204" pitchFamily="34" charset="0"/>
                <a:ea typeface="Verdana" panose="020B0604030504040204" pitchFamily="34" charset="0"/>
                <a:cs typeface="Verdana" panose="020B0604030504040204" pitchFamily="34" charset="0"/>
              </a:rPr>
              <a:t>3:</a:t>
            </a:r>
            <a:r>
              <a:rPr lang="en-CH" sz="1800" dirty="0">
                <a:solidFill>
                  <a:srgbClr val="0070C0"/>
                </a:solidFill>
                <a:effectLst/>
                <a:latin typeface="Verdana" panose="020B0604030504040204" pitchFamily="34" charset="0"/>
                <a:ea typeface="Verdana" panose="020B0604030504040204" pitchFamily="34" charset="0"/>
                <a:cs typeface="Verdana" panose="020B0604030504040204" pitchFamily="34" charset="0"/>
              </a:rPr>
              <a:t> </a:t>
            </a:r>
          </a:p>
          <a:p>
            <a:pPr>
              <a:spcBef>
                <a:spcPts val="1200"/>
              </a:spcBef>
            </a:pPr>
            <a:endParaRPr lang="en-CH" sz="1800" dirty="0">
              <a:effectLst/>
              <a:latin typeface="Verdana" panose="020B0604030504040204" pitchFamily="34" charset="0"/>
              <a:ea typeface="Verdana" panose="020B0604030504040204" pitchFamily="34" charset="0"/>
              <a:cs typeface="Verdana" panose="020B0604030504040204" pitchFamily="34" charset="0"/>
            </a:endParaRPr>
          </a:p>
          <a:p>
            <a:pPr fontAlgn="base"/>
            <a:r>
              <a:rPr lang="en-CH" sz="2000" dirty="0">
                <a:solidFill>
                  <a:srgbClr val="000000"/>
                </a:solidFill>
                <a:latin typeface="Verdana" panose="020B0604030504040204" pitchFamily="34" charset="0"/>
              </a:rPr>
              <a:t>Others :</a:t>
            </a:r>
          </a:p>
          <a:p>
            <a:pPr fontAlgn="base"/>
            <a:endParaRPr lang="en-CH" sz="2000" dirty="0">
              <a:solidFill>
                <a:srgbClr val="000000"/>
              </a:solidFill>
              <a:latin typeface="Verdana" panose="020B0604030504040204" pitchFamily="34" charset="0"/>
            </a:endParaRPr>
          </a:p>
          <a:p>
            <a:pPr marL="914400" lvl="1" indent="-457200" fontAlgn="base">
              <a:buFont typeface="+mj-lt"/>
              <a:buAutoNum type="arabicParenR" startAt="9"/>
            </a:pPr>
            <a:r>
              <a:rPr lang="en-CH" sz="2000" dirty="0">
                <a:solidFill>
                  <a:srgbClr val="000000"/>
                </a:solidFill>
                <a:latin typeface="Verdana" panose="020B0604030504040204" pitchFamily="34" charset="0"/>
              </a:rPr>
              <a:t>Proposed amendment to Technical Regulation.</a:t>
            </a:r>
            <a:r>
              <a:rPr lang="en-GB" sz="2000" dirty="0">
                <a:solidFill>
                  <a:srgbClr val="000000"/>
                </a:solidFill>
                <a:latin typeface="Verdana" panose="020B0604030504040204" pitchFamily="34" charset="0"/>
              </a:rPr>
              <a:t> </a:t>
            </a:r>
            <a:endParaRPr lang="en-GB" sz="2000" dirty="0">
              <a:solidFill>
                <a:srgbClr val="000000"/>
              </a:solidFill>
              <a:latin typeface="Segoe UI" panose="020B0502040204020203" pitchFamily="34" charset="0"/>
            </a:endParaRPr>
          </a:p>
          <a:p>
            <a:pPr marL="800100" lvl="1" indent="-342900" fontAlgn="base">
              <a:buFont typeface="+mj-lt"/>
              <a:buAutoNum type="arabicParenR" startAt="9"/>
            </a:pPr>
            <a:r>
              <a:rPr lang="en-CH" sz="2000" dirty="0">
                <a:solidFill>
                  <a:srgbClr val="000000"/>
                </a:solidFill>
                <a:latin typeface="Verdana" panose="020B0604030504040204" pitchFamily="34" charset="0"/>
              </a:rPr>
              <a:t>Consolidated list of SRCOM priority activities in support of EW4ALL Initiative.</a:t>
            </a:r>
            <a:endParaRPr lang="en-GB" sz="2000" dirty="0">
              <a:solidFill>
                <a:srgbClr val="000000"/>
              </a:solidFill>
              <a:latin typeface="Segoe UI" panose="020B0502040204020203" pitchFamily="34" charset="0"/>
            </a:endParaRPr>
          </a:p>
          <a:p>
            <a:pPr marL="342900" indent="-342900" algn="l" rtl="0" fontAlgn="base">
              <a:buFont typeface="+mj-lt"/>
              <a:buAutoNum type="arabicParenR"/>
            </a:pPr>
            <a:endParaRPr lang="en-GB" sz="2000"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2354089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10;&#10;Description automatically generated">
            <a:extLst>
              <a:ext uri="{FF2B5EF4-FFF2-40B4-BE49-F238E27FC236}">
                <a16:creationId xmlns:a16="http://schemas.microsoft.com/office/drawing/2014/main" id="{B3A923D4-62FE-367B-3661-5BB3A98589FE}"/>
              </a:ext>
            </a:extLst>
          </p:cNvPr>
          <p:cNvPicPr>
            <a:picLocks noGrp="1" noRot="1" noChangeAspect="1" noMove="1" noResize="1" noEditPoints="1" noAdjustHandles="1" noChangeArrowheads="1" noChangeShapeType="1" noCrop="1"/>
          </p:cNvPicPr>
          <p:nvPr/>
        </p:nvPicPr>
        <p:blipFill>
          <a:blip r:embed="rId2"/>
          <a:stretch>
            <a:fillRect/>
          </a:stretch>
        </p:blipFill>
        <p:spPr>
          <a:xfrm>
            <a:off x="0" y="11155"/>
            <a:ext cx="9695699" cy="6858000"/>
          </a:xfrm>
          <a:prstGeom prst="rect">
            <a:avLst/>
          </a:prstGeom>
        </p:spPr>
      </p:pic>
      <p:sp>
        <p:nvSpPr>
          <p:cNvPr id="3" name="TextBox 2">
            <a:extLst>
              <a:ext uri="{FF2B5EF4-FFF2-40B4-BE49-F238E27FC236}">
                <a16:creationId xmlns:a16="http://schemas.microsoft.com/office/drawing/2014/main" id="{8AE07BA7-D5FA-0C87-EF0A-18625402B4A8}"/>
              </a:ext>
            </a:extLst>
          </p:cNvPr>
          <p:cNvSpPr txBox="1"/>
          <p:nvPr/>
        </p:nvSpPr>
        <p:spPr>
          <a:xfrm>
            <a:off x="342901" y="668306"/>
            <a:ext cx="11475720" cy="5111656"/>
          </a:xfrm>
          <a:prstGeom prst="rect">
            <a:avLst/>
          </a:prstGeom>
          <a:noFill/>
        </p:spPr>
        <p:txBody>
          <a:bodyPr wrap="square">
            <a:spAutoFit/>
          </a:bodyPr>
          <a:lstStyle/>
          <a:p>
            <a:pPr algn="l"/>
            <a:r>
              <a:rPr lang="en-CH" sz="2400" b="1" dirty="0">
                <a:solidFill>
                  <a:srgbClr val="0070C0"/>
                </a:solidFill>
                <a:effectLst/>
                <a:latin typeface="Verdana" panose="020B0604030504040204" pitchFamily="34" charset="0"/>
                <a:ea typeface="Arial" panose="020B0604020202020204" pitchFamily="34" charset="0"/>
                <a:cs typeface="Arial" panose="020B0604020202020204" pitchFamily="34" charset="0"/>
              </a:rPr>
              <a:t>6. Resolutions and decisions implemented by SC-DRR</a:t>
            </a:r>
            <a:endParaRPr lang="en-CH" sz="2400" dirty="0">
              <a:solidFill>
                <a:srgbClr val="0070C0"/>
              </a:solidFill>
              <a:effectLst/>
              <a:latin typeface="Verdana" panose="020B0604030504040204" pitchFamily="34" charset="0"/>
              <a:ea typeface="Arial" panose="020B0604020202020204" pitchFamily="34" charset="0"/>
              <a:cs typeface="Arial" panose="020B0604020202020204" pitchFamily="34" charset="0"/>
            </a:endParaRPr>
          </a:p>
          <a:p>
            <a:pPr algn="l"/>
            <a:r>
              <a:rPr lang="en-CH" sz="1800" dirty="0">
                <a:effectLst/>
                <a:latin typeface="Verdana" panose="020B0604030504040204" pitchFamily="34" charset="0"/>
                <a:ea typeface="Arial" panose="020B0604020202020204" pitchFamily="34" charset="0"/>
                <a:cs typeface="Arial" panose="020B0604020202020204" pitchFamily="34" charset="0"/>
              </a:rPr>
              <a:t> </a:t>
            </a:r>
          </a:p>
          <a:p>
            <a:pPr algn="l"/>
            <a:r>
              <a:rPr lang="en-GB" sz="2000" dirty="0">
                <a:effectLst/>
                <a:latin typeface="Verdana" panose="020B0604030504040204" pitchFamily="34" charset="0"/>
                <a:ea typeface="Arial" panose="020B0604020202020204" pitchFamily="34" charset="0"/>
                <a:cs typeface="Arial" panose="020B0604020202020204" pitchFamily="34" charset="0"/>
              </a:rPr>
              <a:t>Since the </a:t>
            </a:r>
            <a:r>
              <a:rPr lang="en-CH" sz="2000" dirty="0">
                <a:effectLst/>
                <a:latin typeface="Verdana" panose="020B0604030504040204" pitchFamily="34" charset="0"/>
                <a:ea typeface="Arial" panose="020B0604020202020204" pitchFamily="34" charset="0"/>
                <a:cs typeface="Arial" panose="020B0604020202020204" pitchFamily="34" charset="0"/>
              </a:rPr>
              <a:t>SERCOM-1, </a:t>
            </a:r>
            <a:r>
              <a:rPr lang="en-GB" sz="2000" dirty="0">
                <a:effectLst/>
                <a:latin typeface="Verdana" panose="020B0604030504040204" pitchFamily="34" charset="0"/>
                <a:ea typeface="Arial" panose="020B0604020202020204" pitchFamily="34" charset="0"/>
                <a:cs typeface="Arial" panose="020B0604020202020204" pitchFamily="34" charset="0"/>
              </a:rPr>
              <a:t>numerous documents have </a:t>
            </a:r>
            <a:r>
              <a:rPr lang="en-CH" sz="2000" dirty="0">
                <a:effectLst/>
                <a:latin typeface="Verdana" panose="020B0604030504040204" pitchFamily="34" charset="0"/>
                <a:ea typeface="Arial" panose="020B0604020202020204" pitchFamily="34" charset="0"/>
                <a:cs typeface="Arial" panose="020B0604020202020204" pitchFamily="34" charset="0"/>
              </a:rPr>
              <a:t>been </a:t>
            </a:r>
            <a:r>
              <a:rPr lang="en-GB" sz="2000" dirty="0">
                <a:effectLst/>
                <a:latin typeface="Verdana" panose="020B0604030504040204" pitchFamily="34" charset="0"/>
                <a:ea typeface="Arial" panose="020B0604020202020204" pitchFamily="34" charset="0"/>
                <a:cs typeface="Arial" panose="020B0604020202020204" pitchFamily="34" charset="0"/>
              </a:rPr>
              <a:t>received approval from the </a:t>
            </a:r>
            <a:r>
              <a:rPr lang="en-CH" sz="2000" dirty="0">
                <a:effectLst/>
                <a:latin typeface="Verdana" panose="020B0604030504040204" pitchFamily="34" charset="0"/>
                <a:ea typeface="Arial" panose="020B0604020202020204" pitchFamily="34" charset="0"/>
                <a:cs typeface="Arial" panose="020B0604020202020204" pitchFamily="34" charset="0"/>
              </a:rPr>
              <a:t>76th and 77th sessions </a:t>
            </a:r>
            <a:r>
              <a:rPr lang="en-GB" sz="2000" dirty="0">
                <a:effectLst/>
                <a:latin typeface="Verdana" panose="020B0604030504040204" pitchFamily="34" charset="0"/>
                <a:ea typeface="Arial" panose="020B0604020202020204" pitchFamily="34" charset="0"/>
                <a:cs typeface="Arial" panose="020B0604020202020204" pitchFamily="34" charset="0"/>
              </a:rPr>
              <a:t>Executive Council</a:t>
            </a:r>
            <a:r>
              <a:rPr lang="en-CH" sz="2000" dirty="0">
                <a:effectLst/>
                <a:latin typeface="Verdana" panose="020B0604030504040204" pitchFamily="34" charset="0"/>
                <a:ea typeface="Arial" panose="020B0604020202020204" pitchFamily="34" charset="0"/>
                <a:cs typeface="Arial" panose="020B0604020202020204" pitchFamily="34" charset="0"/>
              </a:rPr>
              <a:t>, </a:t>
            </a:r>
            <a:r>
              <a:rPr lang="en-GB" sz="2000" dirty="0">
                <a:effectLst/>
                <a:latin typeface="Verdana" panose="020B0604030504040204" pitchFamily="34" charset="0"/>
                <a:ea typeface="Arial" panose="020B0604020202020204" pitchFamily="34" charset="0"/>
                <a:cs typeface="Arial" panose="020B0604020202020204" pitchFamily="34" charset="0"/>
              </a:rPr>
              <a:t>the </a:t>
            </a:r>
            <a:r>
              <a:rPr lang="en-CH" sz="2000" dirty="0">
                <a:effectLst/>
                <a:latin typeface="Verdana" panose="020B0604030504040204" pitchFamily="34" charset="0"/>
                <a:ea typeface="Arial" panose="020B0604020202020204" pitchFamily="34" charset="0"/>
                <a:cs typeface="Arial" panose="020B0604020202020204" pitchFamily="34" charset="0"/>
              </a:rPr>
              <a:t>19th WMO </a:t>
            </a:r>
            <a:r>
              <a:rPr lang="en-GB" sz="2000" dirty="0">
                <a:effectLst/>
                <a:latin typeface="Verdana" panose="020B0604030504040204" pitchFamily="34" charset="0"/>
                <a:ea typeface="Arial" panose="020B0604020202020204" pitchFamily="34" charset="0"/>
                <a:cs typeface="Arial" panose="020B0604020202020204" pitchFamily="34" charset="0"/>
              </a:rPr>
              <a:t>Congress</a:t>
            </a:r>
            <a:r>
              <a:rPr lang="en-CH" sz="2000" dirty="0">
                <a:effectLst/>
                <a:latin typeface="Verdana" panose="020B0604030504040204" pitchFamily="34" charset="0"/>
                <a:ea typeface="Arial" panose="020B0604020202020204" pitchFamily="34" charset="0"/>
                <a:cs typeface="Arial" panose="020B0604020202020204" pitchFamily="34" charset="0"/>
              </a:rPr>
              <a:t> and SERCOM-2</a:t>
            </a:r>
            <a:r>
              <a:rPr lang="en-GB" sz="2000" dirty="0">
                <a:effectLst/>
                <a:latin typeface="Verdana" panose="020B0604030504040204" pitchFamily="34" charset="0"/>
                <a:ea typeface="Arial" panose="020B0604020202020204" pitchFamily="34" charset="0"/>
                <a:cs typeface="Arial" panose="020B0604020202020204" pitchFamily="34" charset="0"/>
              </a:rPr>
              <a:t>. </a:t>
            </a:r>
            <a:r>
              <a:rPr lang="en-CH" sz="2000" dirty="0">
                <a:effectLst/>
                <a:latin typeface="Verdana" panose="020B0604030504040204" pitchFamily="34" charset="0"/>
                <a:ea typeface="Arial" panose="020B0604020202020204" pitchFamily="34" charset="0"/>
                <a:cs typeface="Arial" panose="020B0604020202020204" pitchFamily="34" charset="0"/>
              </a:rPr>
              <a:t>The SC-DRR is tasked under SERCOM to implement those Resolutions and Decisions through its substructure.  Those resolutions and decisions from</a:t>
            </a:r>
            <a:r>
              <a:rPr lang="en-GB" sz="2000" dirty="0">
                <a:effectLst/>
                <a:latin typeface="Verdana" panose="020B0604030504040204" pitchFamily="34" charset="0"/>
                <a:ea typeface="Arial" panose="020B0604020202020204" pitchFamily="34" charset="0"/>
                <a:cs typeface="Arial" panose="020B0604020202020204" pitchFamily="34" charset="0"/>
              </a:rPr>
              <a:t> SERCOM-</a:t>
            </a:r>
            <a:r>
              <a:rPr lang="en-CH" sz="2000" dirty="0">
                <a:effectLst/>
                <a:latin typeface="Verdana" panose="020B0604030504040204" pitchFamily="34" charset="0"/>
                <a:ea typeface="Arial" panose="020B0604020202020204" pitchFamily="34" charset="0"/>
                <a:cs typeface="Arial" panose="020B0604020202020204" pitchFamily="34" charset="0"/>
              </a:rPr>
              <a:t>2</a:t>
            </a:r>
            <a:r>
              <a:rPr lang="en-GB" sz="2000" dirty="0">
                <a:effectLst/>
                <a:latin typeface="Verdana" panose="020B0604030504040204" pitchFamily="34" charset="0"/>
                <a:ea typeface="Arial" panose="020B0604020202020204" pitchFamily="34" charset="0"/>
                <a:cs typeface="Arial" panose="020B0604020202020204" pitchFamily="34" charset="0"/>
              </a:rPr>
              <a:t>, EC-76, Cg-19 and EC-77 may be highlighted as below:</a:t>
            </a:r>
            <a:endParaRPr lang="en-CH" sz="2000" dirty="0">
              <a:effectLst/>
              <a:latin typeface="Verdana" panose="020B0604030504040204" pitchFamily="34" charset="0"/>
              <a:ea typeface="Arial" panose="020B0604020202020204" pitchFamily="34" charset="0"/>
              <a:cs typeface="Arial" panose="020B0604020202020204" pitchFamily="34" charset="0"/>
            </a:endParaRPr>
          </a:p>
          <a:p>
            <a:pPr algn="l"/>
            <a:r>
              <a:rPr lang="en-GB" sz="2000" b="1"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a:t>
            </a:r>
            <a:endParaRPr lang="en-CH" sz="2000" dirty="0">
              <a:effectLst/>
              <a:latin typeface="Verdana" panose="020B0604030504040204" pitchFamily="34" charset="0"/>
              <a:ea typeface="Arial" panose="020B0604020202020204" pitchFamily="34" charset="0"/>
              <a:cs typeface="Arial" panose="020B0604020202020204" pitchFamily="34" charset="0"/>
            </a:endParaRPr>
          </a:p>
          <a:p>
            <a:pPr algn="just">
              <a:spcBef>
                <a:spcPts val="95"/>
              </a:spcBef>
              <a:tabLst>
                <a:tab pos="304800" algn="l"/>
              </a:tabLst>
            </a:pPr>
            <a:r>
              <a:rPr lang="en-GB" sz="2000" b="1" dirty="0">
                <a:effectLst/>
                <a:latin typeface="Verdana" panose="020B0604030504040204" pitchFamily="34" charset="0"/>
                <a:ea typeface="Arial" panose="020B0604020202020204" pitchFamily="34" charset="0"/>
                <a:cs typeface="Arial" panose="020B0604020202020204" pitchFamily="34" charset="0"/>
              </a:rPr>
              <a:t>EC-76 </a:t>
            </a:r>
            <a:r>
              <a:rPr lang="en-CH" sz="2000" b="1" dirty="0">
                <a:effectLst/>
                <a:latin typeface="Verdana" panose="020B0604030504040204" pitchFamily="34" charset="0"/>
                <a:ea typeface="Arial" panose="020B0604020202020204" pitchFamily="34" charset="0"/>
                <a:cs typeface="Arial" panose="020B0604020202020204" pitchFamily="34" charset="0"/>
              </a:rPr>
              <a:t>Resolutions/D</a:t>
            </a:r>
            <a:r>
              <a:rPr lang="en-GB" sz="2000" b="1" dirty="0" err="1">
                <a:effectLst/>
                <a:latin typeface="Verdana" panose="020B0604030504040204" pitchFamily="34" charset="0"/>
                <a:ea typeface="Arial" panose="020B0604020202020204" pitchFamily="34" charset="0"/>
                <a:cs typeface="Arial" panose="020B0604020202020204" pitchFamily="34" charset="0"/>
              </a:rPr>
              <a:t>ecisions</a:t>
            </a:r>
            <a:r>
              <a:rPr lang="en-GB" sz="2000" b="1" dirty="0">
                <a:effectLst/>
                <a:latin typeface="Verdana" panose="020B0604030504040204" pitchFamily="34" charset="0"/>
                <a:ea typeface="Arial" panose="020B0604020202020204" pitchFamily="34" charset="0"/>
                <a:cs typeface="Arial" panose="020B0604020202020204" pitchFamily="34" charset="0"/>
              </a:rPr>
              <a:t> based on SERCOM</a:t>
            </a:r>
            <a:r>
              <a:rPr lang="en-CH" sz="2000" b="1" dirty="0">
                <a:effectLst/>
                <a:latin typeface="Verdana" panose="020B0604030504040204" pitchFamily="34" charset="0"/>
                <a:ea typeface="Arial" panose="020B0604020202020204" pitchFamily="34" charset="0"/>
                <a:cs typeface="Arial" panose="020B0604020202020204" pitchFamily="34" charset="0"/>
              </a:rPr>
              <a:t>-2</a:t>
            </a:r>
            <a:r>
              <a:rPr lang="en-GB" sz="2000" b="1" dirty="0">
                <a:effectLst/>
                <a:latin typeface="Verdana" panose="020B0604030504040204" pitchFamily="34" charset="0"/>
                <a:ea typeface="Arial" panose="020B0604020202020204" pitchFamily="34" charset="0"/>
                <a:cs typeface="Arial" panose="020B0604020202020204" pitchFamily="34" charset="0"/>
              </a:rPr>
              <a:t> recommendations</a:t>
            </a:r>
            <a:endParaRPr lang="en-CH" sz="2000" dirty="0">
              <a:effectLst/>
              <a:latin typeface="Verdana" panose="020B0604030504040204" pitchFamily="34" charset="0"/>
              <a:ea typeface="Arial" panose="020B0604020202020204" pitchFamily="34" charset="0"/>
              <a:cs typeface="Arial" panose="020B0604020202020204" pitchFamily="34" charset="0"/>
            </a:endParaRPr>
          </a:p>
          <a:p>
            <a:pPr marL="228600" algn="l">
              <a:spcBef>
                <a:spcPts val="95"/>
              </a:spcBef>
              <a:spcAft>
                <a:spcPts val="0"/>
              </a:spcAft>
              <a:tabLst>
                <a:tab pos="304800" algn="l"/>
              </a:tabLst>
            </a:pPr>
            <a:r>
              <a:rPr lang="en-GB" sz="2000" dirty="0">
                <a:effectLst/>
                <a:latin typeface="Verdana" panose="020B0604030504040204" pitchFamily="34" charset="0"/>
                <a:ea typeface="Arial" panose="020B0604020202020204" pitchFamily="34" charset="0"/>
                <a:cs typeface="Arial" panose="020B0604020202020204" pitchFamily="34" charset="0"/>
              </a:rPr>
              <a:t> </a:t>
            </a:r>
            <a:endParaRPr lang="en-CH" sz="2000" dirty="0">
              <a:effectLst/>
              <a:latin typeface="Verdana" panose="020B0604030504040204" pitchFamily="34" charset="0"/>
              <a:ea typeface="Arial" panose="020B0604020202020204" pitchFamily="34" charset="0"/>
              <a:cs typeface="Arial" panose="020B0604020202020204" pitchFamily="34" charset="0"/>
            </a:endParaRPr>
          </a:p>
          <a:p>
            <a:pPr marL="342900" lvl="0" indent="-342900" algn="l">
              <a:spcBef>
                <a:spcPts val="95"/>
              </a:spcBef>
              <a:buSzPts val="1000"/>
              <a:buFont typeface="Arial" panose="020B0604020202020204" pitchFamily="34" charset="0"/>
              <a:buChar char="•"/>
              <a:tabLst>
                <a:tab pos="304800" algn="l"/>
              </a:tabLst>
            </a:pPr>
            <a:r>
              <a:rPr lang="en-GB" sz="2000" b="1" spc="0" dirty="0">
                <a:effectLst/>
                <a:latin typeface="Verdana" panose="020B0604030504040204" pitchFamily="34" charset="0"/>
                <a:ea typeface="Verdana" panose="020B0604030504040204" pitchFamily="34" charset="0"/>
                <a:cs typeface="Verdana" panose="020B0604030504040204" pitchFamily="34" charset="0"/>
              </a:rPr>
              <a:t>Res. 2</a:t>
            </a:r>
            <a:r>
              <a:rPr lang="en-GB" sz="2000" spc="0" dirty="0">
                <a:effectLst/>
                <a:latin typeface="Verdana" panose="020B0604030504040204" pitchFamily="34" charset="0"/>
                <a:ea typeface="Verdana" panose="020B0604030504040204" pitchFamily="34" charset="0"/>
                <a:cs typeface="Verdana" panose="020B0604030504040204" pitchFamily="34" charset="0"/>
              </a:rPr>
              <a:t>: Tropical Cyclone Forecasting Competency Framework</a:t>
            </a:r>
            <a:endParaRPr lang="en-CH" sz="2000" spc="0" dirty="0">
              <a:effectLst/>
              <a:latin typeface="Verdana" panose="020B0604030504040204" pitchFamily="34" charset="0"/>
              <a:ea typeface="Verdana" panose="020B0604030504040204" pitchFamily="34" charset="0"/>
              <a:cs typeface="Verdana" panose="020B0604030504040204" pitchFamily="34" charset="0"/>
            </a:endParaRPr>
          </a:p>
          <a:p>
            <a:pPr marL="342900" lvl="0" indent="-342900" algn="l">
              <a:spcBef>
                <a:spcPts val="95"/>
              </a:spcBef>
              <a:buSzPts val="1000"/>
              <a:buFont typeface="Arial" panose="020B0604020202020204" pitchFamily="34" charset="0"/>
              <a:buChar char="•"/>
              <a:tabLst>
                <a:tab pos="304800" algn="l"/>
              </a:tabLst>
            </a:pPr>
            <a:r>
              <a:rPr lang="en-GB" sz="2000" b="1" spc="0" dirty="0">
                <a:effectLst/>
                <a:latin typeface="Verdana" panose="020B0604030504040204" pitchFamily="34" charset="0"/>
                <a:ea typeface="Verdana" panose="020B0604030504040204" pitchFamily="34" charset="0"/>
                <a:cs typeface="Verdana" panose="020B0604030504040204" pitchFamily="34" charset="0"/>
              </a:rPr>
              <a:t>Res. 11</a:t>
            </a:r>
            <a:r>
              <a:rPr lang="en-GB" sz="2000" spc="0" dirty="0">
                <a:effectLst/>
                <a:latin typeface="Verdana" panose="020B0604030504040204" pitchFamily="34" charset="0"/>
                <a:ea typeface="Verdana" panose="020B0604030504040204" pitchFamily="34" charset="0"/>
                <a:cs typeface="Verdana" panose="020B0604030504040204" pitchFamily="34" charset="0"/>
              </a:rPr>
              <a:t>: WMO Guide for National Meteorological and Hydrological Services in Support of National Multi-Hazard Early Warning Systems, Procedures, Coordination Mechanisms, and Services</a:t>
            </a:r>
            <a:endParaRPr lang="en-CH" sz="2000" spc="0" dirty="0">
              <a:effectLst/>
              <a:latin typeface="Verdana" panose="020B0604030504040204" pitchFamily="34" charset="0"/>
              <a:ea typeface="Verdana" panose="020B0604030504040204" pitchFamily="34" charset="0"/>
              <a:cs typeface="Verdana" panose="020B0604030504040204" pitchFamily="34" charset="0"/>
            </a:endParaRPr>
          </a:p>
          <a:p>
            <a:pPr marL="342900" lvl="0" indent="-342900" algn="l">
              <a:spcBef>
                <a:spcPts val="95"/>
              </a:spcBef>
              <a:buSzPts val="1000"/>
              <a:buFont typeface="Verdana" panose="020B0604030504040204" pitchFamily="34" charset="0"/>
              <a:buChar char="-"/>
              <a:tabLst>
                <a:tab pos="304800" algn="l"/>
              </a:tabLst>
            </a:pPr>
            <a:r>
              <a:rPr lang="en-GB" sz="2000" b="1" spc="0" dirty="0">
                <a:effectLst/>
                <a:latin typeface="Verdana" panose="020B0604030504040204" pitchFamily="34" charset="0"/>
                <a:ea typeface="Verdana" panose="020B0604030504040204" pitchFamily="34" charset="0"/>
                <a:cs typeface="Verdana" panose="020B0604030504040204" pitchFamily="34" charset="0"/>
              </a:rPr>
              <a:t>Res. 12</a:t>
            </a:r>
            <a:r>
              <a:rPr lang="en-GB" sz="2000" spc="0" dirty="0">
                <a:effectLst/>
                <a:latin typeface="Verdana" panose="020B0604030504040204" pitchFamily="34" charset="0"/>
                <a:ea typeface="Verdana" panose="020B0604030504040204" pitchFamily="34" charset="0"/>
                <a:cs typeface="Verdana" panose="020B0604030504040204" pitchFamily="34" charset="0"/>
              </a:rPr>
              <a:t>: Implementation Plan for the Methodology for Cataloguing Hazardous Events (WMO-CHE) with annexes</a:t>
            </a:r>
            <a:endParaRPr lang="en-CH" sz="2000" spc="0" dirty="0">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203119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10;&#10;Description automatically generated">
            <a:extLst>
              <a:ext uri="{FF2B5EF4-FFF2-40B4-BE49-F238E27FC236}">
                <a16:creationId xmlns:a16="http://schemas.microsoft.com/office/drawing/2014/main" id="{B3A923D4-62FE-367B-3661-5BB3A98589FE}"/>
              </a:ext>
            </a:extLst>
          </p:cNvPr>
          <p:cNvPicPr>
            <a:picLocks noGrp="1" noRot="1" noChangeAspect="1" noMove="1" noResize="1" noEditPoints="1" noAdjustHandles="1" noChangeArrowheads="1" noChangeShapeType="1" noCrop="1"/>
          </p:cNvPicPr>
          <p:nvPr/>
        </p:nvPicPr>
        <p:blipFill>
          <a:blip r:embed="rId2"/>
          <a:stretch>
            <a:fillRect/>
          </a:stretch>
        </p:blipFill>
        <p:spPr>
          <a:xfrm>
            <a:off x="0" y="11155"/>
            <a:ext cx="9695699" cy="6858000"/>
          </a:xfrm>
          <a:prstGeom prst="rect">
            <a:avLst/>
          </a:prstGeom>
        </p:spPr>
      </p:pic>
      <p:sp>
        <p:nvSpPr>
          <p:cNvPr id="3" name="TextBox 2">
            <a:extLst>
              <a:ext uri="{FF2B5EF4-FFF2-40B4-BE49-F238E27FC236}">
                <a16:creationId xmlns:a16="http://schemas.microsoft.com/office/drawing/2014/main" id="{8AE07BA7-D5FA-0C87-EF0A-18625402B4A8}"/>
              </a:ext>
            </a:extLst>
          </p:cNvPr>
          <p:cNvSpPr txBox="1"/>
          <p:nvPr/>
        </p:nvSpPr>
        <p:spPr>
          <a:xfrm>
            <a:off x="251461" y="359421"/>
            <a:ext cx="11670030" cy="6158096"/>
          </a:xfrm>
          <a:prstGeom prst="rect">
            <a:avLst/>
          </a:prstGeom>
          <a:noFill/>
        </p:spPr>
        <p:txBody>
          <a:bodyPr wrap="square">
            <a:spAutoFit/>
          </a:bodyPr>
          <a:lstStyle/>
          <a:p>
            <a:pPr>
              <a:spcBef>
                <a:spcPts val="95"/>
              </a:spcBef>
              <a:buSzPts val="1000"/>
              <a:tabLst>
                <a:tab pos="304800" algn="l"/>
              </a:tabLst>
            </a:pPr>
            <a:r>
              <a:rPr lang="en-GB" sz="2000" b="1" dirty="0">
                <a:effectLst/>
                <a:latin typeface="Verdana" panose="020B0604030504040204" pitchFamily="34" charset="0"/>
                <a:ea typeface="Arial" panose="020B0604020202020204" pitchFamily="34" charset="0"/>
                <a:cs typeface="Arial" panose="020B0604020202020204" pitchFamily="34" charset="0"/>
              </a:rPr>
              <a:t>EC-76 </a:t>
            </a:r>
            <a:r>
              <a:rPr lang="en-CH" sz="2000" b="1" dirty="0">
                <a:effectLst/>
                <a:latin typeface="Verdana" panose="020B0604030504040204" pitchFamily="34" charset="0"/>
                <a:ea typeface="Arial" panose="020B0604020202020204" pitchFamily="34" charset="0"/>
                <a:cs typeface="Arial" panose="020B0604020202020204" pitchFamily="34" charset="0"/>
              </a:rPr>
              <a:t>Resolutions/</a:t>
            </a:r>
            <a:r>
              <a:rPr lang="en-CH" sz="2000" b="1" dirty="0">
                <a:latin typeface="Verdana" panose="020B0604030504040204" pitchFamily="34" charset="0"/>
                <a:ea typeface="Arial" panose="020B0604020202020204" pitchFamily="34" charset="0"/>
                <a:cs typeface="Arial" panose="020B0604020202020204" pitchFamily="34" charset="0"/>
              </a:rPr>
              <a:t>D</a:t>
            </a:r>
            <a:r>
              <a:rPr lang="en-GB" sz="2000" b="1" dirty="0" err="1">
                <a:effectLst/>
                <a:latin typeface="Verdana" panose="020B0604030504040204" pitchFamily="34" charset="0"/>
                <a:ea typeface="Arial" panose="020B0604020202020204" pitchFamily="34" charset="0"/>
                <a:cs typeface="Arial" panose="020B0604020202020204" pitchFamily="34" charset="0"/>
              </a:rPr>
              <a:t>ecisions</a:t>
            </a:r>
            <a:r>
              <a:rPr lang="en-GB" sz="2000" b="1" dirty="0">
                <a:effectLst/>
                <a:latin typeface="Verdana" panose="020B0604030504040204" pitchFamily="34" charset="0"/>
                <a:ea typeface="Arial" panose="020B0604020202020204" pitchFamily="34" charset="0"/>
                <a:cs typeface="Arial" panose="020B0604020202020204" pitchFamily="34" charset="0"/>
              </a:rPr>
              <a:t> based on SERCOM</a:t>
            </a:r>
            <a:r>
              <a:rPr lang="en-CH" sz="2000" b="1" dirty="0">
                <a:effectLst/>
                <a:latin typeface="Verdana" panose="020B0604030504040204" pitchFamily="34" charset="0"/>
                <a:ea typeface="Arial" panose="020B0604020202020204" pitchFamily="34" charset="0"/>
                <a:cs typeface="Arial" panose="020B0604020202020204" pitchFamily="34" charset="0"/>
              </a:rPr>
              <a:t>-2</a:t>
            </a:r>
            <a:r>
              <a:rPr lang="en-GB" sz="2000" b="1" dirty="0">
                <a:effectLst/>
                <a:latin typeface="Verdana" panose="020B0604030504040204" pitchFamily="34" charset="0"/>
                <a:ea typeface="Arial" panose="020B0604020202020204" pitchFamily="34" charset="0"/>
                <a:cs typeface="Arial" panose="020B0604020202020204" pitchFamily="34" charset="0"/>
              </a:rPr>
              <a:t> recommendations</a:t>
            </a:r>
            <a:endParaRPr lang="en-CH" sz="2000" dirty="0">
              <a:effectLst/>
              <a:latin typeface="Verdana" panose="020B0604030504040204" pitchFamily="34" charset="0"/>
              <a:ea typeface="Arial" panose="020B0604020202020204" pitchFamily="34" charset="0"/>
              <a:cs typeface="Arial" panose="020B0604020202020204" pitchFamily="34" charset="0"/>
            </a:endParaRPr>
          </a:p>
          <a:p>
            <a:pPr marL="342900" lvl="0" indent="-342900" algn="l">
              <a:spcBef>
                <a:spcPts val="95"/>
              </a:spcBef>
              <a:buSzPts val="1000"/>
              <a:buFont typeface="Verdana" panose="020B0604030504040204" pitchFamily="34" charset="0"/>
              <a:buChar char="-"/>
              <a:tabLst>
                <a:tab pos="304800" algn="l"/>
              </a:tabLst>
            </a:pPr>
            <a:endParaRPr lang="en-CH" sz="2000" spc="0" dirty="0">
              <a:effectLst/>
              <a:latin typeface="Verdana" panose="020B0604030504040204" pitchFamily="34" charset="0"/>
              <a:ea typeface="Verdana" panose="020B0604030504040204" pitchFamily="34" charset="0"/>
              <a:cs typeface="Verdana" panose="020B0604030504040204" pitchFamily="34" charset="0"/>
            </a:endParaRPr>
          </a:p>
          <a:p>
            <a:pPr marL="342900" lvl="0" indent="-342900" algn="l">
              <a:spcBef>
                <a:spcPts val="95"/>
              </a:spcBef>
              <a:buSzPts val="1000"/>
              <a:buFont typeface="Verdana" panose="020B0604030504040204" pitchFamily="34" charset="0"/>
              <a:buChar char="-"/>
              <a:tabLst>
                <a:tab pos="304800" algn="l"/>
              </a:tabLst>
            </a:pPr>
            <a:r>
              <a:rPr lang="en-GB" sz="2000" b="1" spc="0" dirty="0">
                <a:effectLst/>
                <a:latin typeface="Verdana" panose="020B0604030504040204" pitchFamily="34" charset="0"/>
                <a:ea typeface="Verdana" panose="020B0604030504040204" pitchFamily="34" charset="0"/>
                <a:cs typeface="Verdana" panose="020B0604030504040204" pitchFamily="34" charset="0"/>
              </a:rPr>
              <a:t>Res. 13</a:t>
            </a:r>
            <a:r>
              <a:rPr lang="en-GB" sz="2000" spc="0" dirty="0">
                <a:effectLst/>
                <a:latin typeface="Verdana" panose="020B0604030504040204" pitchFamily="34" charset="0"/>
                <a:ea typeface="Verdana" panose="020B0604030504040204" pitchFamily="34" charset="0"/>
                <a:cs typeface="Verdana" panose="020B0604030504040204" pitchFamily="34" charset="0"/>
              </a:rPr>
              <a:t>: Global Multi-Hazard Alert System Framework</a:t>
            </a:r>
            <a:endParaRPr lang="en-CH" sz="2000" spc="0" dirty="0">
              <a:effectLst/>
              <a:latin typeface="Verdana" panose="020B0604030504040204" pitchFamily="34" charset="0"/>
              <a:ea typeface="Verdana" panose="020B0604030504040204" pitchFamily="34" charset="0"/>
              <a:cs typeface="Verdana" panose="020B0604030504040204" pitchFamily="34" charset="0"/>
            </a:endParaRPr>
          </a:p>
          <a:p>
            <a:pPr marL="342900" lvl="0" indent="-342900" algn="l">
              <a:spcBef>
                <a:spcPts val="95"/>
              </a:spcBef>
              <a:buSzPts val="1000"/>
              <a:buFont typeface="Verdana" panose="020B0604030504040204" pitchFamily="34" charset="0"/>
              <a:buChar char="-"/>
              <a:tabLst>
                <a:tab pos="304800" algn="l"/>
              </a:tabLst>
            </a:pPr>
            <a:r>
              <a:rPr lang="en-GB" sz="2000" b="1" spc="0" dirty="0">
                <a:effectLst/>
                <a:latin typeface="Verdana" panose="020B0604030504040204" pitchFamily="34" charset="0"/>
                <a:ea typeface="Verdana" panose="020B0604030504040204" pitchFamily="34" charset="0"/>
                <a:cs typeface="Verdana" panose="020B0604030504040204" pitchFamily="34" charset="0"/>
              </a:rPr>
              <a:t>Res. 14</a:t>
            </a:r>
            <a:r>
              <a:rPr lang="en-GB" sz="2000" spc="0" dirty="0">
                <a:effectLst/>
                <a:latin typeface="Verdana" panose="020B0604030504040204" pitchFamily="34" charset="0"/>
                <a:ea typeface="Verdana" panose="020B0604030504040204" pitchFamily="34" charset="0"/>
                <a:cs typeface="Verdana" panose="020B0604030504040204" pitchFamily="34" charset="0"/>
              </a:rPr>
              <a:t>: WMO Coordination Mechanism Implementation Plan</a:t>
            </a:r>
            <a:endParaRPr lang="en-CH" sz="2000" spc="0" dirty="0">
              <a:effectLst/>
              <a:latin typeface="Verdana" panose="020B0604030504040204" pitchFamily="34" charset="0"/>
              <a:ea typeface="Verdana" panose="020B0604030504040204" pitchFamily="34" charset="0"/>
              <a:cs typeface="Verdana" panose="020B0604030504040204" pitchFamily="34" charset="0"/>
            </a:endParaRPr>
          </a:p>
          <a:p>
            <a:pPr marL="342900" lvl="0" indent="-342900" algn="l">
              <a:spcBef>
                <a:spcPts val="95"/>
              </a:spcBef>
              <a:buSzPts val="1000"/>
              <a:buFont typeface="Verdana" panose="020B0604030504040204" pitchFamily="34" charset="0"/>
              <a:buChar char="-"/>
              <a:tabLst>
                <a:tab pos="304800" algn="l"/>
              </a:tabLst>
            </a:pPr>
            <a:r>
              <a:rPr lang="en-GB" sz="2000" b="1" spc="0" dirty="0">
                <a:effectLst/>
                <a:latin typeface="Verdana" panose="020B0604030504040204" pitchFamily="34" charset="0"/>
                <a:ea typeface="Verdana" panose="020B0604030504040204" pitchFamily="34" charset="0"/>
                <a:cs typeface="Verdana" panose="020B0604030504040204" pitchFamily="34" charset="0"/>
              </a:rPr>
              <a:t>Res. 15</a:t>
            </a:r>
            <a:r>
              <a:rPr lang="en-GB" sz="2000" spc="0" dirty="0">
                <a:effectLst/>
                <a:latin typeface="Verdana" panose="020B0604030504040204" pitchFamily="34" charset="0"/>
                <a:ea typeface="Verdana" panose="020B0604030504040204" pitchFamily="34" charset="0"/>
                <a:cs typeface="Verdana" panose="020B0604030504040204" pitchFamily="34" charset="0"/>
              </a:rPr>
              <a:t>: Multi-Hazard Early Warning Services Interoperable Environment</a:t>
            </a:r>
            <a:endParaRPr lang="en-CH" sz="2000" spc="0" dirty="0">
              <a:effectLst/>
              <a:latin typeface="Verdana" panose="020B0604030504040204" pitchFamily="34" charset="0"/>
              <a:ea typeface="Verdana" panose="020B0604030504040204" pitchFamily="34" charset="0"/>
              <a:cs typeface="Verdana" panose="020B0604030504040204" pitchFamily="34" charset="0"/>
            </a:endParaRPr>
          </a:p>
          <a:p>
            <a:pPr marL="342900" lvl="0" indent="-342900" algn="l">
              <a:spcBef>
                <a:spcPts val="95"/>
              </a:spcBef>
              <a:buSzPts val="1000"/>
              <a:buFont typeface="Verdana" panose="020B0604030504040204" pitchFamily="34" charset="0"/>
              <a:buChar char="-"/>
              <a:tabLst>
                <a:tab pos="304800" algn="l"/>
              </a:tabLst>
            </a:pPr>
            <a:r>
              <a:rPr lang="en-GB" sz="2000" b="1" spc="0" dirty="0">
                <a:effectLst/>
                <a:latin typeface="Verdana" panose="020B0604030504040204" pitchFamily="34" charset="0"/>
                <a:ea typeface="Verdana" panose="020B0604030504040204" pitchFamily="34" charset="0"/>
                <a:cs typeface="Verdana" panose="020B0604030504040204" pitchFamily="34" charset="0"/>
              </a:rPr>
              <a:t>Res. 17</a:t>
            </a:r>
            <a:r>
              <a:rPr lang="en-GB" sz="2000" spc="0" dirty="0">
                <a:effectLst/>
                <a:latin typeface="Verdana" panose="020B0604030504040204" pitchFamily="34" charset="0"/>
                <a:ea typeface="Verdana" panose="020B0604030504040204" pitchFamily="34" charset="0"/>
                <a:cs typeface="Verdana" panose="020B0604030504040204" pitchFamily="34" charset="0"/>
              </a:rPr>
              <a:t>: WMO activities on extreme heat and health</a:t>
            </a:r>
            <a:endParaRPr lang="en-CH" sz="2000" spc="0" dirty="0">
              <a:effectLst/>
              <a:latin typeface="Verdana" panose="020B0604030504040204" pitchFamily="34" charset="0"/>
              <a:ea typeface="Verdana" panose="020B0604030504040204" pitchFamily="34" charset="0"/>
              <a:cs typeface="Verdana" panose="020B0604030504040204" pitchFamily="34" charset="0"/>
            </a:endParaRPr>
          </a:p>
          <a:p>
            <a:pPr marL="342900" lvl="0" indent="-342900" algn="l">
              <a:spcBef>
                <a:spcPts val="95"/>
              </a:spcBef>
              <a:buSzPts val="1000"/>
              <a:buFont typeface="Verdana" panose="020B0604030504040204" pitchFamily="34" charset="0"/>
              <a:buChar char="-"/>
              <a:tabLst>
                <a:tab pos="304800" algn="l"/>
              </a:tabLst>
            </a:pPr>
            <a:r>
              <a:rPr lang="en-GB" sz="2000" b="1" spc="0" dirty="0">
                <a:effectLst/>
                <a:latin typeface="Verdana" panose="020B0604030504040204" pitchFamily="34" charset="0"/>
                <a:ea typeface="Verdana" panose="020B0604030504040204" pitchFamily="34" charset="0"/>
                <a:cs typeface="Verdana" panose="020B0604030504040204" pitchFamily="34" charset="0"/>
              </a:rPr>
              <a:t>Decision 8</a:t>
            </a:r>
            <a:r>
              <a:rPr lang="en-GB" sz="2000" spc="0" dirty="0">
                <a:effectLst/>
                <a:latin typeface="Verdana" panose="020B0604030504040204" pitchFamily="34" charset="0"/>
                <a:ea typeface="Verdana" panose="020B0604030504040204" pitchFamily="34" charset="0"/>
                <a:cs typeface="Verdana" panose="020B0604030504040204" pitchFamily="34" charset="0"/>
              </a:rPr>
              <a:t>: UN Early Warnings for All Initiative Follow-Up</a:t>
            </a:r>
            <a:endParaRPr lang="en-CH" sz="2000" spc="0" dirty="0">
              <a:effectLst/>
              <a:latin typeface="Verdana" panose="020B0604030504040204" pitchFamily="34" charset="0"/>
              <a:ea typeface="Verdana" panose="020B0604030504040204" pitchFamily="34" charset="0"/>
              <a:cs typeface="Verdana" panose="020B0604030504040204" pitchFamily="34" charset="0"/>
            </a:endParaRPr>
          </a:p>
          <a:p>
            <a:pPr algn="just">
              <a:spcBef>
                <a:spcPts val="95"/>
              </a:spcBef>
              <a:tabLst>
                <a:tab pos="304800" algn="l"/>
              </a:tabLst>
            </a:pPr>
            <a:endParaRPr lang="en-CH" sz="2000" dirty="0">
              <a:effectLst/>
              <a:latin typeface="Verdana" panose="020B0604030504040204" pitchFamily="34" charset="0"/>
              <a:ea typeface="Arial" panose="020B0604020202020204" pitchFamily="34" charset="0"/>
              <a:cs typeface="Arial" panose="020B0604020202020204" pitchFamily="34" charset="0"/>
            </a:endParaRPr>
          </a:p>
          <a:p>
            <a:pPr algn="just">
              <a:spcBef>
                <a:spcPts val="95"/>
              </a:spcBef>
              <a:tabLst>
                <a:tab pos="304800" algn="l"/>
              </a:tabLst>
            </a:pPr>
            <a:r>
              <a:rPr lang="en-GB" sz="2000" b="1" dirty="0">
                <a:effectLst/>
                <a:latin typeface="Verdana" panose="020B0604030504040204" pitchFamily="34" charset="0"/>
                <a:ea typeface="Arial" panose="020B0604020202020204" pitchFamily="34" charset="0"/>
                <a:cs typeface="Arial" panose="020B0604020202020204" pitchFamily="34" charset="0"/>
              </a:rPr>
              <a:t>CG-19 </a:t>
            </a:r>
            <a:r>
              <a:rPr lang="en-CH" sz="2000" b="1" dirty="0">
                <a:effectLst/>
                <a:latin typeface="Verdana" panose="020B0604030504040204" pitchFamily="34" charset="0"/>
                <a:ea typeface="Arial" panose="020B0604020202020204" pitchFamily="34" charset="0"/>
                <a:cs typeface="Arial" panose="020B0604020202020204" pitchFamily="34" charset="0"/>
              </a:rPr>
              <a:t>Resolutions/</a:t>
            </a:r>
            <a:r>
              <a:rPr lang="en-CH" sz="2000" b="1" dirty="0">
                <a:latin typeface="Verdana" panose="020B0604030504040204" pitchFamily="34" charset="0"/>
                <a:ea typeface="Arial" panose="020B0604020202020204" pitchFamily="34" charset="0"/>
                <a:cs typeface="Arial" panose="020B0604020202020204" pitchFamily="34" charset="0"/>
              </a:rPr>
              <a:t>D</a:t>
            </a:r>
            <a:r>
              <a:rPr lang="en-GB" sz="2000" b="1" dirty="0" err="1">
                <a:effectLst/>
                <a:latin typeface="Verdana" panose="020B0604030504040204" pitchFamily="34" charset="0"/>
                <a:ea typeface="Arial" panose="020B0604020202020204" pitchFamily="34" charset="0"/>
                <a:cs typeface="Arial" panose="020B0604020202020204" pitchFamily="34" charset="0"/>
              </a:rPr>
              <a:t>ecisions</a:t>
            </a:r>
            <a:r>
              <a:rPr lang="en-GB" sz="2000" b="1" dirty="0">
                <a:effectLst/>
                <a:latin typeface="Verdana" panose="020B0604030504040204" pitchFamily="34" charset="0"/>
                <a:ea typeface="Arial" panose="020B0604020202020204" pitchFamily="34" charset="0"/>
                <a:cs typeface="Arial" panose="020B0604020202020204" pitchFamily="34" charset="0"/>
              </a:rPr>
              <a:t> based on SERCOM recommendations</a:t>
            </a:r>
            <a:endParaRPr lang="en-CH" sz="2000" dirty="0">
              <a:effectLst/>
              <a:latin typeface="Verdana" panose="020B0604030504040204" pitchFamily="34" charset="0"/>
              <a:ea typeface="Arial" panose="020B0604020202020204" pitchFamily="34" charset="0"/>
              <a:cs typeface="Arial" panose="020B0604020202020204" pitchFamily="34" charset="0"/>
            </a:endParaRPr>
          </a:p>
          <a:p>
            <a:pPr marL="228600" algn="l">
              <a:spcBef>
                <a:spcPts val="95"/>
              </a:spcBef>
              <a:spcAft>
                <a:spcPts val="0"/>
              </a:spcAft>
              <a:tabLst>
                <a:tab pos="304800" algn="l"/>
              </a:tabLst>
            </a:pPr>
            <a:r>
              <a:rPr lang="en-GB" sz="2000" dirty="0">
                <a:effectLst/>
                <a:latin typeface="Verdana" panose="020B0604030504040204" pitchFamily="34" charset="0"/>
                <a:ea typeface="Arial" panose="020B0604020202020204" pitchFamily="34" charset="0"/>
                <a:cs typeface="Arial" panose="020B0604020202020204" pitchFamily="34" charset="0"/>
              </a:rPr>
              <a:t> </a:t>
            </a:r>
            <a:endParaRPr lang="en-CH" sz="2000" dirty="0">
              <a:effectLst/>
              <a:latin typeface="Verdana" panose="020B0604030504040204" pitchFamily="34" charset="0"/>
              <a:ea typeface="Arial" panose="020B0604020202020204" pitchFamily="34" charset="0"/>
              <a:cs typeface="Arial" panose="020B0604020202020204" pitchFamily="34" charset="0"/>
            </a:endParaRPr>
          </a:p>
          <a:p>
            <a:pPr marL="342900" lvl="0" indent="-342900" algn="l">
              <a:spcBef>
                <a:spcPts val="95"/>
              </a:spcBef>
              <a:buSzPts val="1000"/>
              <a:buFont typeface="Verdana" panose="020B0604030504040204" pitchFamily="34" charset="0"/>
              <a:buChar char="-"/>
              <a:tabLst>
                <a:tab pos="304800" algn="l"/>
              </a:tabLst>
            </a:pPr>
            <a:r>
              <a:rPr lang="en-GB" sz="2000" b="1" spc="0" dirty="0">
                <a:effectLst/>
                <a:latin typeface="Verdana" panose="020B0604030504040204" pitchFamily="34" charset="0"/>
                <a:ea typeface="Verdana" panose="020B0604030504040204" pitchFamily="34" charset="0"/>
                <a:cs typeface="Verdana" panose="020B0604030504040204" pitchFamily="34" charset="0"/>
              </a:rPr>
              <a:t>Res. 4</a:t>
            </a:r>
            <a:r>
              <a:rPr lang="en-GB" sz="2000" spc="0" dirty="0">
                <a:effectLst/>
                <a:latin typeface="Verdana" panose="020B0604030504040204" pitchFamily="34" charset="0"/>
                <a:ea typeface="Verdana" panose="020B0604030504040204" pitchFamily="34" charset="0"/>
                <a:cs typeface="Verdana" panose="020B0604030504040204" pitchFamily="34" charset="0"/>
              </a:rPr>
              <a:t>: EW4All Initiative</a:t>
            </a:r>
            <a:endParaRPr lang="en-CH" sz="2000" spc="0" dirty="0">
              <a:effectLst/>
              <a:latin typeface="Verdana" panose="020B0604030504040204" pitchFamily="34" charset="0"/>
              <a:ea typeface="Verdana" panose="020B0604030504040204" pitchFamily="34" charset="0"/>
              <a:cs typeface="Verdana" panose="020B0604030504040204" pitchFamily="34" charset="0"/>
            </a:endParaRPr>
          </a:p>
          <a:p>
            <a:pPr marL="342900" lvl="0" indent="-342900" algn="l">
              <a:spcBef>
                <a:spcPts val="95"/>
              </a:spcBef>
              <a:buSzPts val="1000"/>
              <a:buFont typeface="Verdana" panose="020B0604030504040204" pitchFamily="34" charset="0"/>
              <a:buChar char="-"/>
              <a:tabLst>
                <a:tab pos="304800" algn="l"/>
              </a:tabLst>
            </a:pPr>
            <a:r>
              <a:rPr lang="en-GB" sz="2000" b="1" spc="0" dirty="0">
                <a:effectLst/>
                <a:latin typeface="Verdana" panose="020B0604030504040204" pitchFamily="34" charset="0"/>
                <a:ea typeface="Verdana" panose="020B0604030504040204" pitchFamily="34" charset="0"/>
                <a:cs typeface="Verdana" panose="020B0604030504040204" pitchFamily="34" charset="0"/>
              </a:rPr>
              <a:t>Res. 10</a:t>
            </a:r>
            <a:r>
              <a:rPr lang="en-GB" sz="2000" spc="0" dirty="0">
                <a:effectLst/>
                <a:latin typeface="Verdana" panose="020B0604030504040204" pitchFamily="34" charset="0"/>
                <a:ea typeface="Verdana" panose="020B0604030504040204" pitchFamily="34" charset="0"/>
                <a:cs typeface="Verdana" panose="020B0604030504040204" pitchFamily="34" charset="0"/>
              </a:rPr>
              <a:t>: WMO Strategy for Service Delivery and its implementation plan</a:t>
            </a:r>
            <a:endParaRPr lang="en-CH" sz="2000" spc="0" dirty="0">
              <a:effectLst/>
              <a:latin typeface="Verdana" panose="020B0604030504040204" pitchFamily="34" charset="0"/>
              <a:ea typeface="Verdana" panose="020B0604030504040204" pitchFamily="34" charset="0"/>
              <a:cs typeface="Verdana" panose="020B0604030504040204" pitchFamily="34" charset="0"/>
            </a:endParaRPr>
          </a:p>
          <a:p>
            <a:pPr marL="342900" lvl="0" indent="-342900" algn="l">
              <a:spcBef>
                <a:spcPts val="95"/>
              </a:spcBef>
              <a:buSzPts val="1000"/>
              <a:buFont typeface="Verdana" panose="020B0604030504040204" pitchFamily="34" charset="0"/>
              <a:buChar char="-"/>
              <a:tabLst>
                <a:tab pos="304800" algn="l"/>
              </a:tabLst>
            </a:pPr>
            <a:r>
              <a:rPr lang="en-GB" sz="2000" b="1" spc="0" dirty="0">
                <a:effectLst/>
                <a:latin typeface="Verdana" panose="020B0604030504040204" pitchFamily="34" charset="0"/>
                <a:ea typeface="Verdana" panose="020B0604030504040204" pitchFamily="34" charset="0"/>
                <a:cs typeface="Verdana" panose="020B0604030504040204" pitchFamily="34" charset="0"/>
              </a:rPr>
              <a:t>Res. 13</a:t>
            </a:r>
            <a:r>
              <a:rPr lang="en-GB" sz="2000" spc="0" dirty="0">
                <a:effectLst/>
                <a:latin typeface="Verdana" panose="020B0604030504040204" pitchFamily="34" charset="0"/>
                <a:ea typeface="Verdana" panose="020B0604030504040204" pitchFamily="34" charset="0"/>
                <a:cs typeface="Verdana" panose="020B0604030504040204" pitchFamily="34" charset="0"/>
              </a:rPr>
              <a:t>: Amendment to the Technical Regulations (WMO-No. 49), Volume I</a:t>
            </a:r>
            <a:endParaRPr lang="en-CH" sz="2000" spc="0" dirty="0">
              <a:effectLst/>
              <a:latin typeface="Verdana" panose="020B0604030504040204" pitchFamily="34" charset="0"/>
              <a:ea typeface="Verdana" panose="020B0604030504040204" pitchFamily="34" charset="0"/>
              <a:cs typeface="Verdana" panose="020B0604030504040204" pitchFamily="34" charset="0"/>
            </a:endParaRPr>
          </a:p>
          <a:p>
            <a:pPr algn="just">
              <a:spcBef>
                <a:spcPts val="95"/>
              </a:spcBef>
              <a:tabLst>
                <a:tab pos="304800" algn="l"/>
              </a:tabLst>
            </a:pPr>
            <a:r>
              <a:rPr lang="en-GB" sz="2000" b="1" dirty="0">
                <a:effectLst/>
                <a:latin typeface="Verdana" panose="020B0604030504040204" pitchFamily="34" charset="0"/>
                <a:ea typeface="Arial" panose="020B0604020202020204" pitchFamily="34" charset="0"/>
                <a:cs typeface="Arial" panose="020B0604020202020204" pitchFamily="34" charset="0"/>
              </a:rPr>
              <a:t> </a:t>
            </a:r>
            <a:endParaRPr lang="en-CH" sz="2000" dirty="0">
              <a:effectLst/>
              <a:latin typeface="Verdana" panose="020B0604030504040204" pitchFamily="34" charset="0"/>
              <a:ea typeface="Arial" panose="020B0604020202020204" pitchFamily="34" charset="0"/>
              <a:cs typeface="Arial" panose="020B0604020202020204" pitchFamily="34" charset="0"/>
            </a:endParaRPr>
          </a:p>
          <a:p>
            <a:pPr algn="just">
              <a:spcBef>
                <a:spcPts val="95"/>
              </a:spcBef>
              <a:tabLst>
                <a:tab pos="304800" algn="l"/>
              </a:tabLst>
            </a:pPr>
            <a:r>
              <a:rPr lang="en-GB" sz="2000" b="1" dirty="0">
                <a:effectLst/>
                <a:latin typeface="Verdana" panose="020B0604030504040204" pitchFamily="34" charset="0"/>
                <a:ea typeface="Arial" panose="020B0604020202020204" pitchFamily="34" charset="0"/>
                <a:cs typeface="Arial" panose="020B0604020202020204" pitchFamily="34" charset="0"/>
              </a:rPr>
              <a:t>EC-77 </a:t>
            </a:r>
            <a:r>
              <a:rPr lang="en-CH" sz="2000" b="1" dirty="0">
                <a:effectLst/>
                <a:latin typeface="Verdana" panose="020B0604030504040204" pitchFamily="34" charset="0"/>
                <a:ea typeface="Arial" panose="020B0604020202020204" pitchFamily="34" charset="0"/>
                <a:cs typeface="Arial" panose="020B0604020202020204" pitchFamily="34" charset="0"/>
              </a:rPr>
              <a:t>Resolution/</a:t>
            </a:r>
            <a:r>
              <a:rPr lang="en-CH" sz="2000" b="1" dirty="0">
                <a:latin typeface="Verdana" panose="020B0604030504040204" pitchFamily="34" charset="0"/>
                <a:ea typeface="Arial" panose="020B0604020202020204" pitchFamily="34" charset="0"/>
                <a:cs typeface="Arial" panose="020B0604020202020204" pitchFamily="34" charset="0"/>
              </a:rPr>
              <a:t>D</a:t>
            </a:r>
            <a:r>
              <a:rPr lang="en-GB" sz="2000" b="1" dirty="0" err="1">
                <a:effectLst/>
                <a:latin typeface="Verdana" panose="020B0604030504040204" pitchFamily="34" charset="0"/>
                <a:ea typeface="Arial" panose="020B0604020202020204" pitchFamily="34" charset="0"/>
                <a:cs typeface="Arial" panose="020B0604020202020204" pitchFamily="34" charset="0"/>
              </a:rPr>
              <a:t>ecisions</a:t>
            </a:r>
            <a:r>
              <a:rPr lang="en-GB" sz="2000" b="1" dirty="0">
                <a:effectLst/>
                <a:latin typeface="Verdana" panose="020B0604030504040204" pitchFamily="34" charset="0"/>
                <a:ea typeface="Arial" panose="020B0604020202020204" pitchFamily="34" charset="0"/>
                <a:cs typeface="Arial" panose="020B0604020202020204" pitchFamily="34" charset="0"/>
              </a:rPr>
              <a:t> based on SERCOM recommendations</a:t>
            </a:r>
            <a:endParaRPr lang="en-CH" sz="2000" dirty="0">
              <a:effectLst/>
              <a:latin typeface="Verdana" panose="020B0604030504040204" pitchFamily="34" charset="0"/>
              <a:ea typeface="Arial" panose="020B0604020202020204" pitchFamily="34" charset="0"/>
              <a:cs typeface="Arial" panose="020B0604020202020204" pitchFamily="34" charset="0"/>
            </a:endParaRPr>
          </a:p>
          <a:p>
            <a:pPr marL="228600" algn="l">
              <a:spcBef>
                <a:spcPts val="95"/>
              </a:spcBef>
              <a:spcAft>
                <a:spcPts val="0"/>
              </a:spcAft>
              <a:tabLst>
                <a:tab pos="304800" algn="l"/>
              </a:tabLst>
            </a:pPr>
            <a:r>
              <a:rPr lang="en-GB" sz="2000" dirty="0">
                <a:effectLst/>
                <a:latin typeface="Verdana" panose="020B0604030504040204" pitchFamily="34" charset="0"/>
                <a:ea typeface="Arial" panose="020B0604020202020204" pitchFamily="34" charset="0"/>
                <a:cs typeface="Arial" panose="020B0604020202020204" pitchFamily="34" charset="0"/>
              </a:rPr>
              <a:t> </a:t>
            </a:r>
            <a:endParaRPr lang="en-CH" sz="2000" dirty="0">
              <a:effectLst/>
              <a:latin typeface="Verdana" panose="020B0604030504040204" pitchFamily="34" charset="0"/>
              <a:ea typeface="Arial" panose="020B0604020202020204" pitchFamily="34" charset="0"/>
              <a:cs typeface="Arial" panose="020B0604020202020204" pitchFamily="34" charset="0"/>
            </a:endParaRPr>
          </a:p>
          <a:p>
            <a:pPr marL="342900" indent="-342900">
              <a:spcBef>
                <a:spcPts val="95"/>
              </a:spcBef>
              <a:buSzPts val="1000"/>
              <a:buFont typeface="Verdana" panose="020B0604030504040204" pitchFamily="34" charset="0"/>
              <a:buChar char="-"/>
              <a:tabLst>
                <a:tab pos="304800" algn="l"/>
              </a:tabLst>
            </a:pPr>
            <a:r>
              <a:rPr lang="en-GB" sz="2000" b="1" dirty="0">
                <a:latin typeface="Verdana" panose="020B0604030504040204" pitchFamily="34" charset="0"/>
                <a:ea typeface="Verdana" panose="020B0604030504040204" pitchFamily="34" charset="0"/>
                <a:cs typeface="Verdana" panose="020B0604030504040204" pitchFamily="34" charset="0"/>
              </a:rPr>
              <a:t>Res. </a:t>
            </a:r>
            <a:r>
              <a:rPr lang="en-CH" sz="2000" b="1" dirty="0">
                <a:latin typeface="Verdana" panose="020B0604030504040204" pitchFamily="34" charset="0"/>
                <a:ea typeface="Verdana" panose="020B0604030504040204" pitchFamily="34" charset="0"/>
                <a:cs typeface="Verdana" panose="020B0604030504040204" pitchFamily="34" charset="0"/>
              </a:rPr>
              <a:t>1</a:t>
            </a:r>
            <a:r>
              <a:rPr lang="en-GB" sz="2000" dirty="0">
                <a:latin typeface="Verdana" panose="020B0604030504040204" pitchFamily="34" charset="0"/>
                <a:ea typeface="Verdana" panose="020B0604030504040204" pitchFamily="34" charset="0"/>
                <a:cs typeface="Verdana" panose="020B0604030504040204" pitchFamily="34" charset="0"/>
              </a:rPr>
              <a:t>: WMO CONTRIBUTIONS TO EW4ALL INITIATIVE</a:t>
            </a:r>
            <a:endParaRPr lang="en-CH" sz="2000" dirty="0">
              <a:latin typeface="Verdana" panose="020B0604030504040204" pitchFamily="34" charset="0"/>
              <a:ea typeface="Verdana" panose="020B0604030504040204" pitchFamily="34" charset="0"/>
              <a:cs typeface="Verdana" panose="020B0604030504040204" pitchFamily="34" charset="0"/>
            </a:endParaRPr>
          </a:p>
          <a:p>
            <a:pPr marL="342900" lvl="0" indent="-342900" algn="l">
              <a:spcBef>
                <a:spcPts val="95"/>
              </a:spcBef>
              <a:buSzPts val="1000"/>
              <a:buFont typeface="Verdana" panose="020B0604030504040204" pitchFamily="34" charset="0"/>
              <a:buChar char="-"/>
              <a:tabLst>
                <a:tab pos="304800" algn="l"/>
              </a:tabLst>
            </a:pPr>
            <a:r>
              <a:rPr lang="en-GB" sz="2000" b="1" spc="0" dirty="0">
                <a:effectLst/>
                <a:latin typeface="Verdana" panose="020B0604030504040204" pitchFamily="34" charset="0"/>
                <a:ea typeface="Verdana" panose="020B0604030504040204" pitchFamily="34" charset="0"/>
                <a:cs typeface="Verdana" panose="020B0604030504040204" pitchFamily="34" charset="0"/>
              </a:rPr>
              <a:t>Decision </a:t>
            </a:r>
            <a:r>
              <a:rPr lang="en-CH" sz="2000" b="1" spc="0" dirty="0">
                <a:effectLst/>
                <a:latin typeface="Verdana" panose="020B0604030504040204" pitchFamily="34" charset="0"/>
                <a:ea typeface="Verdana" panose="020B0604030504040204" pitchFamily="34" charset="0"/>
                <a:cs typeface="Verdana" panose="020B0604030504040204" pitchFamily="34" charset="0"/>
              </a:rPr>
              <a:t>3</a:t>
            </a:r>
            <a:r>
              <a:rPr lang="en-GB" sz="2000" spc="0" dirty="0">
                <a:effectLst/>
                <a:latin typeface="Verdana" panose="020B0604030504040204" pitchFamily="34" charset="0"/>
                <a:ea typeface="Verdana" panose="020B0604030504040204" pitchFamily="34" charset="0"/>
                <a:cs typeface="Verdana" panose="020B0604030504040204" pitchFamily="34" charset="0"/>
              </a:rPr>
              <a:t>: RESOURCE MOBILIZATION PLAN FOR THE WMO COORDINATION MECHANISM</a:t>
            </a:r>
            <a:r>
              <a:rPr lang="en-CH" sz="2000" spc="0" dirty="0">
                <a:effectLst/>
                <a:latin typeface="Verdana" panose="020B0604030504040204" pitchFamily="34" charset="0"/>
                <a:ea typeface="Verdana" panose="020B0604030504040204" pitchFamily="34" charset="0"/>
                <a:cs typeface="Verdana" panose="020B0604030504040204" pitchFamily="34" charset="0"/>
              </a:rPr>
              <a:t>.</a:t>
            </a:r>
            <a:r>
              <a:rPr lang="en-GB" sz="2000" spc="0" dirty="0">
                <a:effectLst/>
                <a:latin typeface="Verdana" panose="020B0604030504040204" pitchFamily="34" charset="0"/>
                <a:ea typeface="Verdana" panose="020B0604030504040204" pitchFamily="34" charset="0"/>
                <a:cs typeface="Verdana" panose="020B0604030504040204" pitchFamily="34" charset="0"/>
              </a:rPr>
              <a:t> </a:t>
            </a:r>
            <a:endParaRPr lang="en-CH" sz="2000" spc="0" dirty="0">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642894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10;&#10;Description automatically generated">
            <a:extLst>
              <a:ext uri="{FF2B5EF4-FFF2-40B4-BE49-F238E27FC236}">
                <a16:creationId xmlns:a16="http://schemas.microsoft.com/office/drawing/2014/main" id="{B3A923D4-62FE-367B-3661-5BB3A98589FE}"/>
              </a:ext>
            </a:extLst>
          </p:cNvPr>
          <p:cNvPicPr>
            <a:picLocks noGrp="1" noRot="1" noChangeAspect="1" noMove="1" noResize="1" noEditPoints="1" noAdjustHandles="1" noChangeArrowheads="1" noChangeShapeType="1" noCrop="1"/>
          </p:cNvPicPr>
          <p:nvPr/>
        </p:nvPicPr>
        <p:blipFill>
          <a:blip r:embed="rId2"/>
          <a:stretch>
            <a:fillRect/>
          </a:stretch>
        </p:blipFill>
        <p:spPr>
          <a:xfrm>
            <a:off x="0" y="11155"/>
            <a:ext cx="9695699" cy="6858000"/>
          </a:xfrm>
          <a:prstGeom prst="rect">
            <a:avLst/>
          </a:prstGeom>
        </p:spPr>
      </p:pic>
      <p:sp>
        <p:nvSpPr>
          <p:cNvPr id="3" name="TextBox 2">
            <a:extLst>
              <a:ext uri="{FF2B5EF4-FFF2-40B4-BE49-F238E27FC236}">
                <a16:creationId xmlns:a16="http://schemas.microsoft.com/office/drawing/2014/main" id="{987CCAF3-5ECA-CF1D-C3E8-53FB13B8C6F4}"/>
              </a:ext>
            </a:extLst>
          </p:cNvPr>
          <p:cNvSpPr txBox="1"/>
          <p:nvPr/>
        </p:nvSpPr>
        <p:spPr>
          <a:xfrm>
            <a:off x="548640" y="545753"/>
            <a:ext cx="10744200" cy="2585323"/>
          </a:xfrm>
          <a:prstGeom prst="rect">
            <a:avLst/>
          </a:prstGeom>
          <a:noFill/>
        </p:spPr>
        <p:txBody>
          <a:bodyPr wrap="square">
            <a:spAutoFit/>
          </a:bodyPr>
          <a:lstStyle/>
          <a:p>
            <a:pPr algn="just"/>
            <a:r>
              <a:rPr lang="en-CH" sz="2400" b="1" dirty="0">
                <a:solidFill>
                  <a:srgbClr val="0070C0"/>
                </a:solidFill>
                <a:effectLst/>
                <a:latin typeface="Verdana" panose="020B0604030504040204" pitchFamily="34" charset="0"/>
                <a:ea typeface="Arial" panose="020B0604020202020204" pitchFamily="34" charset="0"/>
                <a:cs typeface="Arial" panose="020B0604020202020204" pitchFamily="34" charset="0"/>
              </a:rPr>
              <a:t>7. Publications </a:t>
            </a:r>
            <a:endParaRPr lang="en-CH" sz="2400" dirty="0">
              <a:solidFill>
                <a:srgbClr val="0070C0"/>
              </a:solidFill>
              <a:effectLst/>
              <a:latin typeface="Verdana" panose="020B0604030504040204" pitchFamily="34" charset="0"/>
              <a:ea typeface="Arial" panose="020B0604020202020204" pitchFamily="34" charset="0"/>
              <a:cs typeface="Arial" panose="020B0604020202020204" pitchFamily="34" charset="0"/>
            </a:endParaRPr>
          </a:p>
          <a:p>
            <a:pPr algn="just"/>
            <a:r>
              <a:rPr lang="en-CH" sz="1800" b="1" dirty="0">
                <a:effectLst/>
                <a:latin typeface="Verdana" panose="020B0604030504040204" pitchFamily="34" charset="0"/>
                <a:ea typeface="Verdana" panose="020B0604030504040204" pitchFamily="34" charset="0"/>
                <a:cs typeface="Verdana" panose="020B0604030504040204" pitchFamily="34" charset="0"/>
              </a:rPr>
              <a:t> </a:t>
            </a:r>
            <a:endParaRPr lang="en-CH" sz="1400" dirty="0">
              <a:effectLst/>
              <a:latin typeface="Verdana" panose="020B0604030504040204" pitchFamily="34" charset="0"/>
              <a:ea typeface="Arial" panose="020B0604020202020204" pitchFamily="34" charset="0"/>
              <a:cs typeface="Arial" panose="020B0604020202020204" pitchFamily="34" charset="0"/>
            </a:endParaRPr>
          </a:p>
          <a:p>
            <a:pPr marL="914400" lvl="1" indent="-457200" algn="just">
              <a:buFont typeface="+mj-lt"/>
              <a:buAutoNum type="arabicParenR"/>
            </a:pPr>
            <a:r>
              <a:rPr lang="en-GB" sz="2000" dirty="0">
                <a:effectLst/>
                <a:latin typeface="Verdana" panose="020B0604030504040204" pitchFamily="34" charset="0"/>
                <a:ea typeface="Arial" panose="020B0604020202020204" pitchFamily="34" charset="0"/>
                <a:cs typeface="Arial" panose="020B0604020202020204" pitchFamily="34" charset="0"/>
              </a:rPr>
              <a:t>"WMO Gui</a:t>
            </a:r>
            <a:r>
              <a:rPr lang="en-CH" sz="2000" dirty="0">
                <a:effectLst/>
                <a:latin typeface="Verdana" panose="020B0604030504040204" pitchFamily="34" charset="0"/>
                <a:ea typeface="Arial" panose="020B0604020202020204" pitchFamily="34" charset="0"/>
                <a:cs typeface="Arial" panose="020B0604020202020204" pitchFamily="34" charset="0"/>
              </a:rPr>
              <a:t>d</a:t>
            </a:r>
            <a:r>
              <a:rPr lang="en-GB" sz="2000" dirty="0">
                <a:effectLst/>
                <a:latin typeface="Verdana" panose="020B0604030504040204" pitchFamily="34" charset="0"/>
                <a:ea typeface="Arial" panose="020B0604020202020204" pitchFamily="34" charset="0"/>
                <a:cs typeface="Arial" panose="020B0604020202020204" pitchFamily="34" charset="0"/>
              </a:rPr>
              <a:t>e for National Meteorological and Hydrological Services in Support of National Multi‑hazard Early Warning Systems, Procedures, Coordination Mechanisms and Services.  Guide No. 1 – Tropical Cyclones</a:t>
            </a:r>
            <a:r>
              <a:rPr lang="en-CH" sz="2000" dirty="0">
                <a:effectLst/>
                <a:latin typeface="Verdana" panose="020B0604030504040204" pitchFamily="34" charset="0"/>
                <a:ea typeface="Arial" panose="020B0604020202020204" pitchFamily="34" charset="0"/>
                <a:cs typeface="Arial" panose="020B0604020202020204" pitchFamily="34" charset="0"/>
              </a:rPr>
              <a:t>. WMO-No. 1339.</a:t>
            </a:r>
            <a:r>
              <a:rPr lang="en-CH" sz="2000" b="1" dirty="0">
                <a:effectLst/>
                <a:latin typeface="Verdana" panose="020B0604030504040204" pitchFamily="34" charset="0"/>
                <a:ea typeface="Verdana" panose="020B0604030504040204" pitchFamily="34" charset="0"/>
                <a:cs typeface="Verdana" panose="020B0604030504040204" pitchFamily="34" charset="0"/>
              </a:rPr>
              <a:t> </a:t>
            </a:r>
            <a:endParaRPr lang="en-CH" sz="2000" dirty="0">
              <a:effectLst/>
              <a:latin typeface="Verdana" panose="020B0604030504040204" pitchFamily="34" charset="0"/>
              <a:ea typeface="Arial" panose="020B0604020202020204" pitchFamily="34" charset="0"/>
              <a:cs typeface="Arial" panose="020B0604020202020204" pitchFamily="34" charset="0"/>
            </a:endParaRPr>
          </a:p>
          <a:p>
            <a:pPr marL="914400" lvl="1" indent="-457200" algn="just">
              <a:buFont typeface="+mj-lt"/>
              <a:buAutoNum type="arabicParenR"/>
            </a:pPr>
            <a:r>
              <a:rPr lang="en-CH" sz="2000" dirty="0">
                <a:effectLst/>
                <a:latin typeface="Verdana" panose="020B0604030504040204" pitchFamily="34" charset="0"/>
                <a:ea typeface="Verdana" panose="020B0604030504040204" pitchFamily="34" charset="0"/>
                <a:cs typeface="Verdana" panose="020B0604030504040204" pitchFamily="34" charset="0"/>
              </a:rPr>
              <a:t>The </a:t>
            </a:r>
            <a:r>
              <a:rPr lang="en-GB" sz="2000" dirty="0">
                <a:effectLst/>
                <a:latin typeface="Verdana" panose="020B0604030504040204" pitchFamily="34" charset="0"/>
                <a:ea typeface="Verdana" panose="020B0604030504040204" pitchFamily="34" charset="0"/>
                <a:cs typeface="Verdana" panose="020B0604030504040204" pitchFamily="34" charset="0"/>
              </a:rPr>
              <a:t>updated “WMO Strategy for Service Delivery” WMO-No. 1129.</a:t>
            </a:r>
            <a:r>
              <a:rPr lang="en-CH" sz="2000" dirty="0">
                <a:effectLst/>
                <a:latin typeface="Verdana" panose="020B0604030504040204" pitchFamily="34" charset="0"/>
                <a:ea typeface="Verdana" panose="020B0604030504040204" pitchFamily="34" charset="0"/>
                <a:cs typeface="Verdana" panose="020B0604030504040204" pitchFamily="34" charset="0"/>
              </a:rPr>
              <a:t> To be published soon.</a:t>
            </a:r>
            <a:endParaRPr lang="en-CH" sz="2000" dirty="0">
              <a:effectLst/>
              <a:latin typeface="Verdana" panose="020B060403050404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9440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1392C-BBD9-B23D-062D-9468CDFE4628}"/>
              </a:ext>
            </a:extLst>
          </p:cNvPr>
          <p:cNvSpPr>
            <a:spLocks noGrp="1"/>
          </p:cNvSpPr>
          <p:nvPr>
            <p:ph type="title"/>
          </p:nvPr>
        </p:nvSpPr>
        <p:spPr>
          <a:xfrm>
            <a:off x="838200" y="2263197"/>
            <a:ext cx="10515600" cy="1325563"/>
          </a:xfrm>
        </p:spPr>
        <p:txBody>
          <a:bodyPr>
            <a:normAutofit/>
          </a:bodyPr>
          <a:lstStyle/>
          <a:p>
            <a:pPr algn="ctr"/>
            <a:r>
              <a:rPr lang="en-FR" sz="6000" b="1" dirty="0">
                <a:solidFill>
                  <a:srgbClr val="005A9C"/>
                </a:solidFill>
                <a:latin typeface="Arial" panose="020B0604020202020204" pitchFamily="34" charset="0"/>
                <a:ea typeface="Verdana" panose="020B0604030504040204" pitchFamily="34" charset="0"/>
                <a:cs typeface="Arial" panose="020B0604020202020204" pitchFamily="34" charset="0"/>
              </a:rPr>
              <a:t>Thank you.</a:t>
            </a:r>
          </a:p>
        </p:txBody>
      </p:sp>
      <p:sp>
        <p:nvSpPr>
          <p:cNvPr id="3" name="CuadroTexto 3">
            <a:extLst>
              <a:ext uri="{FF2B5EF4-FFF2-40B4-BE49-F238E27FC236}">
                <a16:creationId xmlns:a16="http://schemas.microsoft.com/office/drawing/2014/main" id="{5747C3C7-0FBD-0752-91F7-A3D4F8F0C8A9}"/>
              </a:ext>
            </a:extLst>
          </p:cNvPr>
          <p:cNvSpPr txBox="1"/>
          <p:nvPr/>
        </p:nvSpPr>
        <p:spPr>
          <a:xfrm>
            <a:off x="3824879" y="6020736"/>
            <a:ext cx="4542242" cy="523926"/>
          </a:xfrm>
          <a:prstGeom prst="rect">
            <a:avLst/>
          </a:prstGeom>
          <a:noFill/>
        </p:spPr>
        <p:txBody>
          <a:bodyPr wrap="square" rtlCol="0">
            <a:spAutoFit/>
          </a:bodyPr>
          <a:lstStyle/>
          <a:p>
            <a:pPr marR="0" algn="ctr" rtl="0">
              <a:lnSpc>
                <a:spcPct val="150000"/>
              </a:lnSpc>
            </a:pPr>
            <a:r>
              <a:rPr lang="en-US" sz="3200" b="0" i="0" u="none" strike="noStrike" baseline="30000" dirty="0">
                <a:solidFill>
                  <a:srgbClr val="005A9C"/>
                </a:solidFill>
                <a:latin typeface="Arial" panose="020B0604020202020204" pitchFamily="34" charset="0"/>
                <a:ea typeface="Verdana" panose="020B0604030504040204" pitchFamily="34" charset="0"/>
                <a:cs typeface="Arial" panose="020B0604020202020204" pitchFamily="34" charset="0"/>
              </a:rPr>
              <a:t>wmo.int</a:t>
            </a:r>
          </a:p>
        </p:txBody>
      </p:sp>
    </p:spTree>
    <p:extLst>
      <p:ext uri="{BB962C8B-B14F-4D97-AF65-F5344CB8AC3E}">
        <p14:creationId xmlns:p14="http://schemas.microsoft.com/office/powerpoint/2010/main" val="2890452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hape 103">
            <a:extLst>
              <a:ext uri="{FF2B5EF4-FFF2-40B4-BE49-F238E27FC236}">
                <a16:creationId xmlns:a16="http://schemas.microsoft.com/office/drawing/2014/main" id="{B9E77390-4D75-89A8-17ED-38D04E707408}"/>
              </a:ext>
            </a:extLst>
          </p:cNvPr>
          <p:cNvSpPr/>
          <p:nvPr/>
        </p:nvSpPr>
        <p:spPr>
          <a:xfrm>
            <a:off x="1174750" y="1312286"/>
            <a:ext cx="10096498" cy="4401205"/>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60960" anchor="t">
            <a:spAutoFit/>
          </a:bodyPr>
          <a:lstStyle/>
          <a:p>
            <a:pPr marL="457200" indent="-457200" fontAlgn="base">
              <a:buFont typeface="+mj-lt"/>
              <a:buAutoNum type="arabicPeriod"/>
              <a:tabLst>
                <a:tab pos="457200" algn="l"/>
              </a:tabLst>
            </a:pPr>
            <a:r>
              <a:rPr lang="en-CH" sz="2400" dirty="0">
                <a:latin typeface="Arial" panose="020B0604020202020204" pitchFamily="34" charset="0"/>
              </a:rPr>
              <a:t>Composition of SC-DRR </a:t>
            </a:r>
          </a:p>
          <a:p>
            <a:pPr marL="457200" indent="-457200" fontAlgn="base">
              <a:spcBef>
                <a:spcPts val="1800"/>
              </a:spcBef>
              <a:buFont typeface="+mj-lt"/>
              <a:buAutoNum type="arabicPeriod"/>
              <a:tabLst>
                <a:tab pos="457200" algn="l"/>
              </a:tabLst>
            </a:pPr>
            <a:r>
              <a:rPr lang="en-GB" sz="2400" dirty="0">
                <a:latin typeface="Arial" panose="020B0604020202020204" pitchFamily="34" charset="0"/>
              </a:rPr>
              <a:t>Membership</a:t>
            </a:r>
            <a:r>
              <a:rPr lang="en-CH" sz="2400" dirty="0">
                <a:latin typeface="Arial" panose="020B0604020202020204" pitchFamily="34" charset="0"/>
              </a:rPr>
              <a:t> of SC-DRR</a:t>
            </a:r>
          </a:p>
          <a:p>
            <a:pPr marL="457200" indent="-457200" fontAlgn="base">
              <a:spcBef>
                <a:spcPts val="1800"/>
              </a:spcBef>
              <a:buFont typeface="+mj-lt"/>
              <a:buAutoNum type="arabicPeriod"/>
              <a:tabLst>
                <a:tab pos="457200" algn="l"/>
              </a:tabLst>
            </a:pPr>
            <a:r>
              <a:rPr lang="en-CH" sz="2400" dirty="0">
                <a:latin typeface="Arial" panose="020B0604020202020204" pitchFamily="34" charset="0"/>
              </a:rPr>
              <a:t>SC-DRR</a:t>
            </a:r>
            <a:r>
              <a:rPr lang="en-GB" sz="2400" dirty="0">
                <a:latin typeface="Arial" panose="020B0604020202020204" pitchFamily="34" charset="0"/>
              </a:rPr>
              <a:t>  </a:t>
            </a:r>
            <a:r>
              <a:rPr lang="en-CH" sz="2400" dirty="0">
                <a:latin typeface="Arial" panose="020B0604020202020204" pitchFamily="34" charset="0"/>
              </a:rPr>
              <a:t>Meetings </a:t>
            </a:r>
          </a:p>
          <a:p>
            <a:pPr marL="457200" indent="-457200" fontAlgn="base">
              <a:spcBef>
                <a:spcPts val="1800"/>
              </a:spcBef>
              <a:buFont typeface="+mj-lt"/>
              <a:buAutoNum type="arabicPeriod"/>
              <a:tabLst>
                <a:tab pos="457200" algn="l"/>
              </a:tabLst>
            </a:pPr>
            <a:r>
              <a:rPr lang="en-CH" sz="2400" dirty="0">
                <a:latin typeface="Arial" panose="020B0604020202020204" pitchFamily="34" charset="0"/>
              </a:rPr>
              <a:t>Major matters discussed within SC-DRR since SERCOM-1</a:t>
            </a:r>
          </a:p>
          <a:p>
            <a:pPr marL="457200" indent="-457200" fontAlgn="base">
              <a:spcBef>
                <a:spcPts val="1800"/>
              </a:spcBef>
              <a:buFont typeface="+mj-lt"/>
              <a:buAutoNum type="arabicPeriod"/>
              <a:tabLst>
                <a:tab pos="457200" algn="l"/>
              </a:tabLst>
            </a:pPr>
            <a:r>
              <a:rPr lang="en-CH" sz="2400" dirty="0">
                <a:effectLst/>
                <a:latin typeface="Verdana" panose="020B0604030504040204" pitchFamily="34" charset="0"/>
                <a:ea typeface="Verdana" panose="020B0604030504040204" pitchFamily="34" charset="0"/>
                <a:cs typeface="Verdana" panose="020B0604030504040204" pitchFamily="34" charset="0"/>
              </a:rPr>
              <a:t>SC-DRR proposed recommendations on resolutions/decisions for </a:t>
            </a:r>
            <a:r>
              <a:rPr lang="en-GB" sz="2400" dirty="0">
                <a:effectLst/>
                <a:latin typeface="Verdana" panose="020B0604030504040204" pitchFamily="34" charset="0"/>
                <a:ea typeface="Verdana" panose="020B0604030504040204" pitchFamily="34" charset="0"/>
                <a:cs typeface="Verdana" panose="020B0604030504040204" pitchFamily="34" charset="0"/>
              </a:rPr>
              <a:t>consideration at SERCOM-2</a:t>
            </a:r>
            <a:r>
              <a:rPr lang="en-CH" sz="2400" dirty="0">
                <a:effectLst/>
                <a:latin typeface="Verdana" panose="020B0604030504040204" pitchFamily="34" charset="0"/>
                <a:ea typeface="Verdana" panose="020B0604030504040204" pitchFamily="34" charset="0"/>
                <a:cs typeface="Verdana" panose="020B0604030504040204" pitchFamily="34" charset="0"/>
              </a:rPr>
              <a:t> and SERCOM-3:</a:t>
            </a:r>
            <a:r>
              <a:rPr lang="en-CH" sz="1800" dirty="0">
                <a:effectLst/>
                <a:latin typeface="Verdana" panose="020B0604030504040204" pitchFamily="34" charset="0"/>
                <a:ea typeface="Verdana" panose="020B0604030504040204" pitchFamily="34" charset="0"/>
                <a:cs typeface="Verdana" panose="020B0604030504040204" pitchFamily="34" charset="0"/>
              </a:rPr>
              <a:t> </a:t>
            </a:r>
          </a:p>
          <a:p>
            <a:pPr marL="457200" indent="-457200" fontAlgn="base">
              <a:spcBef>
                <a:spcPts val="1800"/>
              </a:spcBef>
              <a:buFont typeface="+mj-lt"/>
              <a:buAutoNum type="arabicPeriod"/>
              <a:tabLst>
                <a:tab pos="457200" algn="l"/>
              </a:tabLst>
            </a:pPr>
            <a:r>
              <a:rPr lang="en-CH" sz="2400" dirty="0">
                <a:latin typeface="Arial" panose="020B0604020202020204" pitchFamily="34" charset="0"/>
              </a:rPr>
              <a:t>Resolutions and decisions implemented by SC-DRR</a:t>
            </a:r>
          </a:p>
          <a:p>
            <a:pPr marL="457200" indent="-457200" fontAlgn="base">
              <a:spcBef>
                <a:spcPts val="1800"/>
              </a:spcBef>
              <a:buFont typeface="+mj-lt"/>
              <a:buAutoNum type="arabicPeriod"/>
              <a:tabLst>
                <a:tab pos="457200" algn="l"/>
              </a:tabLst>
            </a:pPr>
            <a:r>
              <a:rPr lang="en-CH" sz="2400" dirty="0">
                <a:latin typeface="Arial" panose="020B0604020202020204" pitchFamily="34" charset="0"/>
              </a:rPr>
              <a:t>Publications </a:t>
            </a:r>
          </a:p>
        </p:txBody>
      </p:sp>
      <p:sp>
        <p:nvSpPr>
          <p:cNvPr id="6" name="Shape 79">
            <a:extLst>
              <a:ext uri="{FF2B5EF4-FFF2-40B4-BE49-F238E27FC236}">
                <a16:creationId xmlns:a16="http://schemas.microsoft.com/office/drawing/2014/main" id="{4262EF22-6B6D-130D-4133-BADE88A8A504}"/>
              </a:ext>
            </a:extLst>
          </p:cNvPr>
          <p:cNvSpPr/>
          <p:nvPr/>
        </p:nvSpPr>
        <p:spPr>
          <a:xfrm>
            <a:off x="330200" y="331515"/>
            <a:ext cx="11531599" cy="615553"/>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r>
              <a:rPr lang="en-GB" sz="4000" b="1" dirty="0">
                <a:solidFill>
                  <a:srgbClr val="005BAA"/>
                </a:solidFill>
                <a:latin typeface="Arial" panose="020B0604020202020204" pitchFamily="34" charset="0"/>
                <a:ea typeface="Verdana" panose="020B0604030504040204" pitchFamily="34" charset="0"/>
                <a:cs typeface="Arial" panose="020B0604020202020204" pitchFamily="34" charset="0"/>
              </a:rPr>
              <a:t>Contents</a:t>
            </a:r>
          </a:p>
        </p:txBody>
      </p:sp>
    </p:spTree>
    <p:extLst>
      <p:ext uri="{BB962C8B-B14F-4D97-AF65-F5344CB8AC3E}">
        <p14:creationId xmlns:p14="http://schemas.microsoft.com/office/powerpoint/2010/main" val="3534502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1C573B0-8ABC-F1D0-103F-5AC4F6D203BE}"/>
              </a:ext>
            </a:extLst>
          </p:cNvPr>
          <p:cNvSpPr txBox="1"/>
          <p:nvPr/>
        </p:nvSpPr>
        <p:spPr>
          <a:xfrm>
            <a:off x="350520" y="277624"/>
            <a:ext cx="11750040" cy="6063198"/>
          </a:xfrm>
          <a:prstGeom prst="rect">
            <a:avLst/>
          </a:prstGeom>
          <a:noFill/>
        </p:spPr>
        <p:txBody>
          <a:bodyPr wrap="square">
            <a:spAutoFit/>
          </a:bodyPr>
          <a:lstStyle/>
          <a:p>
            <a:pPr algn="l" fontAlgn="base">
              <a:tabLst>
                <a:tab pos="457200" algn="l"/>
              </a:tabLst>
            </a:pPr>
            <a:r>
              <a:rPr lang="en-CH" sz="2400" b="1" dirty="0">
                <a:solidFill>
                  <a:srgbClr val="0070C0"/>
                </a:solidFill>
                <a:effectLst/>
                <a:latin typeface="Verdana" panose="020B0604030504040204" pitchFamily="34" charset="0"/>
                <a:ea typeface="Arial" panose="020B0604020202020204" pitchFamily="34" charset="0"/>
                <a:cs typeface="Arial" panose="020B0604020202020204" pitchFamily="34" charset="0"/>
              </a:rPr>
              <a:t>1. Composition/substructure of SC-DRR </a:t>
            </a:r>
            <a:endParaRPr lang="en-CH" sz="2400" dirty="0">
              <a:solidFill>
                <a:srgbClr val="0070C0"/>
              </a:solidFill>
              <a:effectLst/>
              <a:latin typeface="Verdana" panose="020B0604030504040204" pitchFamily="34" charset="0"/>
              <a:ea typeface="Arial" panose="020B0604020202020204" pitchFamily="34" charset="0"/>
              <a:cs typeface="Arial" panose="020B0604020202020204" pitchFamily="34" charset="0"/>
            </a:endParaRPr>
          </a:p>
          <a:p>
            <a:pPr algn="l" fontAlgn="base">
              <a:tabLst>
                <a:tab pos="457200" algn="l"/>
              </a:tabLst>
            </a:pPr>
            <a:r>
              <a:rPr lang="en-CH" sz="2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en-CH" sz="2000" dirty="0">
              <a:effectLst/>
              <a:latin typeface="Verdana" panose="020B0604030504040204" pitchFamily="34" charset="0"/>
              <a:ea typeface="Arial" panose="020B0604020202020204" pitchFamily="34" charset="0"/>
              <a:cs typeface="Arial" panose="020B0604020202020204" pitchFamily="34" charset="0"/>
            </a:endParaRPr>
          </a:p>
          <a:p>
            <a:pPr algn="l" fontAlgn="base">
              <a:tabLst>
                <a:tab pos="457200" algn="l"/>
              </a:tabLst>
            </a:pPr>
            <a:r>
              <a:rPr lang="en-GB" sz="2000" dirty="0">
                <a:effectLst/>
                <a:latin typeface="Verdana" panose="020B0604030504040204" pitchFamily="34" charset="0"/>
                <a:ea typeface="Arial" panose="020B0604020202020204" pitchFamily="34" charset="0"/>
                <a:cs typeface="Arial" panose="020B0604020202020204" pitchFamily="34" charset="0"/>
              </a:rPr>
              <a:t>The </a:t>
            </a:r>
            <a:r>
              <a:rPr lang="en-CH" sz="2000" dirty="0">
                <a:effectLst/>
                <a:latin typeface="Verdana" panose="020B0604030504040204" pitchFamily="34" charset="0"/>
                <a:ea typeface="Arial" panose="020B0604020202020204" pitchFamily="34" charset="0"/>
                <a:cs typeface="Arial" panose="020B0604020202020204" pitchFamily="34" charset="0"/>
              </a:rPr>
              <a:t>SC-DRR is composed of the following bodies in its substructure until SERCOM-3:</a:t>
            </a:r>
          </a:p>
          <a:p>
            <a:pPr algn="l" fontAlgn="base">
              <a:tabLst>
                <a:tab pos="457200" algn="l"/>
              </a:tabLst>
            </a:pPr>
            <a:r>
              <a:rPr lang="en-CH" sz="2000" dirty="0">
                <a:effectLst/>
                <a:latin typeface="Verdana" panose="020B0604030504040204" pitchFamily="34" charset="0"/>
                <a:ea typeface="Arial" panose="020B0604020202020204" pitchFamily="34" charset="0"/>
                <a:cs typeface="Arial" panose="020B0604020202020204" pitchFamily="34" charset="0"/>
              </a:rPr>
              <a:t> </a:t>
            </a:r>
          </a:p>
          <a:p>
            <a:pPr marL="342900" lvl="0" indent="-342900" algn="l" fontAlgn="base">
              <a:buSzPts val="1000"/>
              <a:buFont typeface="Symbol" panose="05050102010706020507" pitchFamily="18" charset="2"/>
              <a:buChar char=""/>
              <a:tabLst>
                <a:tab pos="457200" algn="l"/>
              </a:tabLst>
            </a:pPr>
            <a:r>
              <a:rPr lang="en-GB" sz="2000" b="1" spc="0" dirty="0">
                <a:effectLst/>
                <a:latin typeface="Verdana" panose="020B0604030504040204" pitchFamily="34" charset="0"/>
                <a:ea typeface="Arial" panose="020B0604020202020204" pitchFamily="34" charset="0"/>
                <a:cs typeface="Arial" panose="020B0604020202020204" pitchFamily="34" charset="0"/>
              </a:rPr>
              <a:t>ET-EWS</a:t>
            </a:r>
            <a:r>
              <a:rPr lang="en-GB" sz="2000" spc="0" dirty="0">
                <a:effectLst/>
                <a:latin typeface="Verdana" panose="020B0604030504040204" pitchFamily="34" charset="0"/>
                <a:ea typeface="Arial" panose="020B0604020202020204" pitchFamily="34" charset="0"/>
                <a:cs typeface="Arial" panose="020B0604020202020204" pitchFamily="34" charset="0"/>
              </a:rPr>
              <a:t> - Expert Team on Early Warning Services  </a:t>
            </a:r>
            <a:endParaRPr lang="en-CH" sz="2000" spc="0" dirty="0">
              <a:effectLst/>
              <a:latin typeface="Verdana" panose="020B0604030504040204" pitchFamily="34" charset="0"/>
              <a:ea typeface="Arial" panose="020B0604020202020204" pitchFamily="34" charset="0"/>
              <a:cs typeface="Arial" panose="020B0604020202020204" pitchFamily="34" charset="0"/>
            </a:endParaRPr>
          </a:p>
          <a:p>
            <a:pPr marL="342900" lvl="0" indent="-342900" algn="l" fontAlgn="base">
              <a:buSzPts val="1000"/>
              <a:buFont typeface="Symbol" panose="05050102010706020507" pitchFamily="18" charset="2"/>
              <a:buChar char=""/>
              <a:tabLst>
                <a:tab pos="457200" algn="l"/>
              </a:tabLst>
            </a:pPr>
            <a:r>
              <a:rPr lang="en-GB" sz="2000" b="1" spc="0" dirty="0">
                <a:effectLst/>
                <a:latin typeface="Verdana" panose="020B0604030504040204" pitchFamily="34" charset="0"/>
                <a:ea typeface="Arial" panose="020B0604020202020204" pitchFamily="34" charset="0"/>
                <a:cs typeface="Arial" panose="020B0604020202020204" pitchFamily="34" charset="0"/>
              </a:rPr>
              <a:t>ET-MTG</a:t>
            </a:r>
            <a:r>
              <a:rPr lang="en-GB" sz="2000" spc="0" dirty="0">
                <a:effectLst/>
                <a:latin typeface="Verdana" panose="020B0604030504040204" pitchFamily="34" charset="0"/>
                <a:ea typeface="Arial" panose="020B0604020202020204" pitchFamily="34" charset="0"/>
                <a:cs typeface="Arial" panose="020B0604020202020204" pitchFamily="34" charset="0"/>
              </a:rPr>
              <a:t> - Expert Team on MHEWS Technical Guidance </a:t>
            </a:r>
            <a:endParaRPr lang="en-CH" sz="2000" spc="0" dirty="0">
              <a:effectLst/>
              <a:latin typeface="Verdana" panose="020B0604030504040204" pitchFamily="34" charset="0"/>
              <a:ea typeface="Arial" panose="020B0604020202020204" pitchFamily="34" charset="0"/>
              <a:cs typeface="Arial" panose="020B0604020202020204" pitchFamily="34" charset="0"/>
            </a:endParaRPr>
          </a:p>
          <a:p>
            <a:pPr marL="342900" lvl="0" indent="-342900" algn="l" fontAlgn="base">
              <a:buSzPts val="1000"/>
              <a:buFont typeface="Symbol" panose="05050102010706020507" pitchFamily="18" charset="2"/>
              <a:buChar char=""/>
              <a:tabLst>
                <a:tab pos="457200" algn="l"/>
              </a:tabLst>
            </a:pPr>
            <a:r>
              <a:rPr lang="en-GB" sz="2000" b="1" spc="0" dirty="0">
                <a:effectLst/>
                <a:latin typeface="Verdana" panose="020B0604030504040204" pitchFamily="34" charset="0"/>
                <a:ea typeface="Arial" panose="020B0604020202020204" pitchFamily="34" charset="0"/>
                <a:cs typeface="Arial" panose="020B0604020202020204" pitchFamily="34" charset="0"/>
              </a:rPr>
              <a:t>ET-GSD</a:t>
            </a:r>
            <a:r>
              <a:rPr lang="en-GB" sz="2000" spc="0" dirty="0">
                <a:effectLst/>
                <a:latin typeface="Verdana" panose="020B0604030504040204" pitchFamily="34" charset="0"/>
                <a:ea typeface="Arial" panose="020B0604020202020204" pitchFamily="34" charset="0"/>
                <a:cs typeface="Arial" panose="020B0604020202020204" pitchFamily="34" charset="0"/>
              </a:rPr>
              <a:t>  - Expert Team on General Service Delivery </a:t>
            </a:r>
            <a:endParaRPr lang="en-CH" sz="2000" spc="0" dirty="0">
              <a:effectLst/>
              <a:latin typeface="Verdana" panose="020B0604030504040204" pitchFamily="34" charset="0"/>
              <a:ea typeface="Arial" panose="020B0604020202020204" pitchFamily="34" charset="0"/>
              <a:cs typeface="Arial" panose="020B0604020202020204" pitchFamily="34" charset="0"/>
            </a:endParaRPr>
          </a:p>
          <a:p>
            <a:pPr marL="342900" lvl="0" indent="-342900" algn="l" fontAlgn="base">
              <a:buSzPts val="1000"/>
              <a:buFont typeface="Symbol" panose="05050102010706020507" pitchFamily="18" charset="2"/>
              <a:buChar char=""/>
              <a:tabLst>
                <a:tab pos="457200" algn="l"/>
              </a:tabLst>
            </a:pPr>
            <a:r>
              <a:rPr lang="en-GB" sz="2000" b="1" spc="0" dirty="0">
                <a:effectLst/>
                <a:latin typeface="Verdana" panose="020B0604030504040204" pitchFamily="34" charset="0"/>
                <a:ea typeface="Arial" panose="020B0604020202020204" pitchFamily="34" charset="0"/>
                <a:cs typeface="Arial" panose="020B0604020202020204" pitchFamily="34" charset="0"/>
              </a:rPr>
              <a:t>ET-CHE</a:t>
            </a:r>
            <a:r>
              <a:rPr lang="en-GB" sz="2000" spc="0" dirty="0">
                <a:effectLst/>
                <a:latin typeface="Verdana" panose="020B0604030504040204" pitchFamily="34" charset="0"/>
                <a:ea typeface="Arial" panose="020B0604020202020204" pitchFamily="34" charset="0"/>
                <a:cs typeface="Arial" panose="020B0604020202020204" pitchFamily="34" charset="0"/>
              </a:rPr>
              <a:t>  - Expert Team on Cataloguing Weather, Water, Climate, Environmental and Space Weather Hazardous Events </a:t>
            </a:r>
            <a:endParaRPr lang="en-CH" sz="2000" spc="0" dirty="0">
              <a:effectLst/>
              <a:latin typeface="Verdana" panose="020B0604030504040204" pitchFamily="34" charset="0"/>
              <a:ea typeface="Arial" panose="020B0604020202020204" pitchFamily="34" charset="0"/>
              <a:cs typeface="Arial" panose="020B0604020202020204" pitchFamily="34" charset="0"/>
            </a:endParaRPr>
          </a:p>
          <a:p>
            <a:pPr marL="342900" lvl="0" indent="-342900" algn="l" fontAlgn="base">
              <a:buSzPts val="1000"/>
              <a:buFont typeface="Symbol" panose="05050102010706020507" pitchFamily="18" charset="2"/>
              <a:buChar char=""/>
              <a:tabLst>
                <a:tab pos="457200" algn="l"/>
              </a:tabLst>
            </a:pPr>
            <a:r>
              <a:rPr lang="en-GB" sz="2000" b="1" spc="0" dirty="0">
                <a:effectLst/>
                <a:latin typeface="Verdana" panose="020B0604030504040204" pitchFamily="34" charset="0"/>
                <a:ea typeface="Arial" panose="020B0604020202020204" pitchFamily="34" charset="0"/>
                <a:cs typeface="Arial" panose="020B0604020202020204" pitchFamily="34" charset="0"/>
              </a:rPr>
              <a:t>ET-WCM</a:t>
            </a:r>
            <a:r>
              <a:rPr lang="en-GB" sz="2000" spc="0" dirty="0">
                <a:effectLst/>
                <a:latin typeface="Verdana" panose="020B0604030504040204" pitchFamily="34" charset="0"/>
                <a:ea typeface="Arial" panose="020B0604020202020204" pitchFamily="34" charset="0"/>
                <a:cs typeface="Arial" panose="020B0604020202020204" pitchFamily="34" charset="0"/>
              </a:rPr>
              <a:t> - Expert Team on the WMO Coordination Mechanism to support humanitarian activities of the United Nations and other organizations  </a:t>
            </a:r>
            <a:endParaRPr lang="en-CH" sz="2000" spc="0" dirty="0">
              <a:effectLst/>
              <a:latin typeface="Verdana" panose="020B0604030504040204" pitchFamily="34" charset="0"/>
              <a:ea typeface="Arial" panose="020B0604020202020204" pitchFamily="34" charset="0"/>
              <a:cs typeface="Arial" panose="020B0604020202020204" pitchFamily="34" charset="0"/>
            </a:endParaRPr>
          </a:p>
          <a:p>
            <a:pPr marL="342900" lvl="0" indent="-342900" algn="l" fontAlgn="base">
              <a:buSzPts val="1000"/>
              <a:buFont typeface="Symbol" panose="05050102010706020507" pitchFamily="18" charset="2"/>
              <a:buChar char=""/>
              <a:tabLst>
                <a:tab pos="457200" algn="l"/>
              </a:tabLst>
            </a:pPr>
            <a:r>
              <a:rPr lang="en-GB" sz="2000" b="1" spc="0" dirty="0">
                <a:effectLst/>
                <a:latin typeface="Verdana" panose="020B0604030504040204" pitchFamily="34" charset="0"/>
                <a:ea typeface="Arial" panose="020B0604020202020204" pitchFamily="34" charset="0"/>
                <a:cs typeface="Arial" panose="020B0604020202020204" pitchFamily="34" charset="0"/>
              </a:rPr>
              <a:t>AG-SWF</a:t>
            </a:r>
            <a:r>
              <a:rPr lang="en-GB" sz="2000" spc="0" dirty="0">
                <a:effectLst/>
                <a:latin typeface="Verdana" panose="020B0604030504040204" pitchFamily="34" charset="0"/>
                <a:ea typeface="Arial" panose="020B0604020202020204" pitchFamily="34" charset="0"/>
                <a:cs typeface="Arial" panose="020B0604020202020204" pitchFamily="34" charset="0"/>
              </a:rPr>
              <a:t>  -  Advisory Group on Severe Weather Forecasting  </a:t>
            </a:r>
            <a:endParaRPr lang="en-CH" sz="2000" spc="0" dirty="0">
              <a:effectLst/>
              <a:latin typeface="Verdana" panose="020B0604030504040204" pitchFamily="34" charset="0"/>
              <a:ea typeface="Arial" panose="020B0604020202020204" pitchFamily="34" charset="0"/>
              <a:cs typeface="Arial" panose="020B0604020202020204" pitchFamily="34" charset="0"/>
            </a:endParaRPr>
          </a:p>
          <a:p>
            <a:pPr marL="342900" lvl="0" indent="-342900" algn="l" fontAlgn="base">
              <a:buSzPts val="1000"/>
              <a:buFont typeface="Symbol" panose="05050102010706020507" pitchFamily="18" charset="2"/>
              <a:buChar char=""/>
              <a:tabLst>
                <a:tab pos="457200" algn="l"/>
              </a:tabLst>
            </a:pPr>
            <a:r>
              <a:rPr lang="en-GB" sz="2000" b="1" spc="0" dirty="0">
                <a:effectLst/>
                <a:latin typeface="Verdana" panose="020B0604030504040204" pitchFamily="34" charset="0"/>
                <a:ea typeface="Arial" panose="020B0604020202020204" pitchFamily="34" charset="0"/>
                <a:cs typeface="Arial" panose="020B0604020202020204" pitchFamily="34" charset="0"/>
              </a:rPr>
              <a:t>AG-TC</a:t>
            </a:r>
            <a:r>
              <a:rPr lang="en-GB" sz="2000" spc="0" dirty="0">
                <a:effectLst/>
                <a:latin typeface="Verdana" panose="020B0604030504040204" pitchFamily="34" charset="0"/>
                <a:ea typeface="Arial" panose="020B0604020202020204" pitchFamily="34" charset="0"/>
                <a:cs typeface="Arial" panose="020B0604020202020204" pitchFamily="34" charset="0"/>
              </a:rPr>
              <a:t>  - Advisory Group on Tropical Cyclones </a:t>
            </a:r>
            <a:endParaRPr lang="en-CH" sz="2000" spc="0" dirty="0">
              <a:effectLst/>
              <a:latin typeface="Verdana" panose="020B0604030504040204" pitchFamily="34" charset="0"/>
              <a:ea typeface="Arial" panose="020B0604020202020204" pitchFamily="34" charset="0"/>
              <a:cs typeface="Arial" panose="020B0604020202020204" pitchFamily="34" charset="0"/>
            </a:endParaRPr>
          </a:p>
          <a:p>
            <a:pPr marL="342900" lvl="0" indent="-342900" algn="l" fontAlgn="base">
              <a:buSzPts val="1000"/>
              <a:buFont typeface="Symbol" panose="05050102010706020507" pitchFamily="18" charset="2"/>
              <a:buChar char=""/>
              <a:tabLst>
                <a:tab pos="457200" algn="l"/>
              </a:tabLst>
            </a:pPr>
            <a:r>
              <a:rPr lang="en-CH" sz="2000" b="1" spc="0" dirty="0">
                <a:effectLst/>
                <a:latin typeface="Verdana" panose="020B0604030504040204" pitchFamily="34" charset="0"/>
                <a:ea typeface="Arial" panose="020B0604020202020204" pitchFamily="34" charset="0"/>
                <a:cs typeface="Arial" panose="020B0604020202020204" pitchFamily="34" charset="0"/>
              </a:rPr>
              <a:t>ET-MIE </a:t>
            </a:r>
            <a:r>
              <a:rPr lang="en-CH" sz="2000" spc="0" dirty="0">
                <a:effectLst/>
                <a:latin typeface="Verdana" panose="020B0604030504040204" pitchFamily="34" charset="0"/>
                <a:ea typeface="Arial" panose="020B0604020202020204" pitchFamily="34" charset="0"/>
                <a:cs typeface="Arial" panose="020B0604020202020204" pitchFamily="34" charset="0"/>
              </a:rPr>
              <a:t>- Expert Team on MHEWS Interoperable Environment </a:t>
            </a:r>
          </a:p>
          <a:p>
            <a:pPr marL="342900" lvl="0" indent="-342900" algn="l" fontAlgn="base">
              <a:buSzPts val="1000"/>
              <a:buFont typeface="Symbol" panose="05050102010706020507" pitchFamily="18" charset="2"/>
              <a:buChar char=""/>
              <a:tabLst>
                <a:tab pos="457200" algn="l"/>
              </a:tabLst>
            </a:pPr>
            <a:r>
              <a:rPr lang="en-CH" sz="2000" b="1" spc="0" dirty="0">
                <a:effectLst/>
                <a:latin typeface="Verdana" panose="020B0604030504040204" pitchFamily="34" charset="0"/>
                <a:ea typeface="Arial" panose="020B0604020202020204" pitchFamily="34" charset="0"/>
                <a:cs typeface="Arial" panose="020B0604020202020204" pitchFamily="34" charset="0"/>
              </a:rPr>
              <a:t>ET-GMAS</a:t>
            </a:r>
            <a:r>
              <a:rPr lang="en-CH" sz="2000" spc="0" dirty="0">
                <a:effectLst/>
                <a:latin typeface="Verdana" panose="020B0604030504040204" pitchFamily="34" charset="0"/>
                <a:ea typeface="Arial" panose="020B0604020202020204" pitchFamily="34" charset="0"/>
                <a:cs typeface="Arial" panose="020B0604020202020204" pitchFamily="34" charset="0"/>
              </a:rPr>
              <a:t> - </a:t>
            </a:r>
            <a:r>
              <a:rPr lang="en-CH" sz="2000" u="none" strike="noStrike" spc="0" dirty="0">
                <a:effectLst/>
                <a:latin typeface="Verdana" panose="020B0604030504040204" pitchFamily="34" charset="0"/>
                <a:ea typeface="Arial" panose="020B0604020202020204" pitchFamily="34" charset="0"/>
                <a:cs typeface="Arial" panose="020B0604020202020204" pitchFamily="34" charset="0"/>
              </a:rPr>
              <a:t>Expert Team on the Global Multi-hazard Alert System Framework</a:t>
            </a:r>
            <a:endParaRPr lang="en-CH" sz="2000" spc="0" dirty="0">
              <a:effectLst/>
              <a:latin typeface="Verdana" panose="020B0604030504040204" pitchFamily="34" charset="0"/>
              <a:ea typeface="Arial" panose="020B0604020202020204" pitchFamily="34" charset="0"/>
              <a:cs typeface="Arial" panose="020B0604020202020204" pitchFamily="34" charset="0"/>
            </a:endParaRPr>
          </a:p>
          <a:p>
            <a:pPr algn="l">
              <a:tabLst>
                <a:tab pos="457200" algn="l"/>
              </a:tabLst>
            </a:pPr>
            <a:r>
              <a:rPr lang="en-GB" sz="2000" dirty="0">
                <a:effectLst/>
                <a:latin typeface="Verdana" panose="020B0604030504040204" pitchFamily="34" charset="0"/>
                <a:ea typeface="Arial" panose="020B0604020202020204" pitchFamily="34" charset="0"/>
                <a:cs typeface="Arial" panose="020B0604020202020204" pitchFamily="34" charset="0"/>
              </a:rPr>
              <a:t> </a:t>
            </a:r>
            <a:endParaRPr lang="en-CH" sz="2000" dirty="0">
              <a:effectLst/>
              <a:latin typeface="Verdana" panose="020B0604030504040204" pitchFamily="34" charset="0"/>
              <a:ea typeface="Arial" panose="020B0604020202020204" pitchFamily="34" charset="0"/>
              <a:cs typeface="Arial" panose="020B0604020202020204" pitchFamily="34" charset="0"/>
            </a:endParaRPr>
          </a:p>
          <a:p>
            <a:pPr algn="l">
              <a:tabLst>
                <a:tab pos="457200" algn="l"/>
              </a:tabLst>
            </a:pPr>
            <a:r>
              <a:rPr lang="en-CH" sz="2000" dirty="0">
                <a:effectLst/>
                <a:latin typeface="Verdana" panose="020B0604030504040204" pitchFamily="34" charset="0"/>
                <a:ea typeface="Arial" panose="020B0604020202020204" pitchFamily="34" charset="0"/>
                <a:cs typeface="Arial" panose="020B0604020202020204" pitchFamily="34" charset="0"/>
              </a:rPr>
              <a:t>Noting: </a:t>
            </a:r>
            <a:r>
              <a:rPr lang="en-CH" sz="2000" b="1" dirty="0">
                <a:effectLst/>
                <a:latin typeface="Verdana" panose="020B0604030504040204" pitchFamily="34" charset="0"/>
                <a:ea typeface="Arial" panose="020B0604020202020204" pitchFamily="34" charset="0"/>
                <a:cs typeface="Arial" panose="020B0604020202020204" pitchFamily="34" charset="0"/>
              </a:rPr>
              <a:t>ET-GMAS</a:t>
            </a:r>
            <a:r>
              <a:rPr lang="en-CH" sz="2000" dirty="0">
                <a:effectLst/>
                <a:latin typeface="Verdana" panose="020B0604030504040204" pitchFamily="34" charset="0"/>
                <a:ea typeface="Arial" panose="020B0604020202020204" pitchFamily="34" charset="0"/>
                <a:cs typeface="Arial" panose="020B0604020202020204" pitchFamily="34" charset="0"/>
              </a:rPr>
              <a:t> and </a:t>
            </a:r>
            <a:r>
              <a:rPr lang="en-CH" sz="2000" b="1" dirty="0">
                <a:effectLst/>
                <a:latin typeface="Verdana" panose="020B0604030504040204" pitchFamily="34" charset="0"/>
                <a:ea typeface="Arial" panose="020B0604020202020204" pitchFamily="34" charset="0"/>
                <a:cs typeface="Arial" panose="020B0604020202020204" pitchFamily="34" charset="0"/>
              </a:rPr>
              <a:t>ET-MIE</a:t>
            </a:r>
            <a:r>
              <a:rPr lang="en-CH" sz="2000" dirty="0">
                <a:effectLst/>
                <a:latin typeface="Verdana" panose="020B0604030504040204" pitchFamily="34" charset="0"/>
                <a:ea typeface="Arial" panose="020B0604020202020204" pitchFamily="34" charset="0"/>
                <a:cs typeface="Arial" panose="020B0604020202020204" pitchFamily="34" charset="0"/>
              </a:rPr>
              <a:t> were dissolved after establishing the </a:t>
            </a:r>
            <a:r>
              <a:rPr lang="en-CH" sz="2000" b="1" dirty="0">
                <a:effectLst/>
                <a:latin typeface="Verdana" panose="020B0604030504040204" pitchFamily="34" charset="0"/>
                <a:ea typeface="Arial" panose="020B0604020202020204" pitchFamily="34" charset="0"/>
                <a:cs typeface="Arial" panose="020B0604020202020204" pitchFamily="34" charset="0"/>
              </a:rPr>
              <a:t>ET-EWS</a:t>
            </a:r>
            <a:r>
              <a:rPr lang="en-CH" sz="2000" dirty="0">
                <a:effectLst/>
                <a:latin typeface="Verdana" panose="020B0604030504040204" pitchFamily="34" charset="0"/>
                <a:ea typeface="Arial" panose="020B0604020202020204" pitchFamily="34" charset="0"/>
                <a:cs typeface="Arial" panose="020B0604020202020204" pitchFamily="34" charset="0"/>
              </a:rPr>
              <a:t> based on the Decision 8/EC-76. The areas of responsibility of the two dissolved Expert Teams were taken care of by the ET-EWS.</a:t>
            </a:r>
          </a:p>
        </p:txBody>
      </p:sp>
    </p:spTree>
    <p:extLst>
      <p:ext uri="{BB962C8B-B14F-4D97-AF65-F5344CB8AC3E}">
        <p14:creationId xmlns:p14="http://schemas.microsoft.com/office/powerpoint/2010/main" val="3984033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32646DE-2BF7-D771-FE95-9DF5D837C430}"/>
              </a:ext>
            </a:extLst>
          </p:cNvPr>
          <p:cNvSpPr txBox="1"/>
          <p:nvPr/>
        </p:nvSpPr>
        <p:spPr>
          <a:xfrm>
            <a:off x="1154430" y="457111"/>
            <a:ext cx="10149840" cy="4308872"/>
          </a:xfrm>
          <a:prstGeom prst="rect">
            <a:avLst/>
          </a:prstGeom>
          <a:noFill/>
        </p:spPr>
        <p:txBody>
          <a:bodyPr wrap="square">
            <a:spAutoFit/>
          </a:bodyPr>
          <a:lstStyle/>
          <a:p>
            <a:pPr>
              <a:spcBef>
                <a:spcPts val="1800"/>
              </a:spcBef>
            </a:pPr>
            <a:r>
              <a:rPr lang="en-CH" sz="2400" b="1" i="0" dirty="0">
                <a:solidFill>
                  <a:srgbClr val="0070C0"/>
                </a:solidFill>
                <a:effectLst/>
                <a:latin typeface="Verdana" panose="020B0604030504040204" pitchFamily="34" charset="0"/>
                <a:ea typeface="Verdana" panose="020B0604030504040204" pitchFamily="34" charset="0"/>
                <a:cs typeface="Verdana" panose="020B0604030504040204" pitchFamily="34" charset="0"/>
              </a:rPr>
              <a:t>2. </a:t>
            </a:r>
            <a:r>
              <a:rPr lang="en-GB" sz="2400" b="1" i="0" dirty="0">
                <a:solidFill>
                  <a:srgbClr val="0070C0"/>
                </a:solidFill>
                <a:effectLst/>
                <a:latin typeface="Verdana" panose="020B0604030504040204" pitchFamily="34" charset="0"/>
                <a:ea typeface="Verdana" panose="020B0604030504040204" pitchFamily="34" charset="0"/>
                <a:cs typeface="Verdana" panose="020B0604030504040204" pitchFamily="34" charset="0"/>
              </a:rPr>
              <a:t>Membership</a:t>
            </a:r>
            <a:r>
              <a:rPr lang="en-CH" sz="2400" b="1" i="0" dirty="0">
                <a:solidFill>
                  <a:srgbClr val="0070C0"/>
                </a:solidFill>
                <a:effectLst/>
                <a:latin typeface="Verdana" panose="020B0604030504040204" pitchFamily="34" charset="0"/>
                <a:ea typeface="Verdana" panose="020B0604030504040204" pitchFamily="34" charset="0"/>
                <a:cs typeface="Verdana" panose="020B0604030504040204" pitchFamily="34" charset="0"/>
              </a:rPr>
              <a:t> of SC-DRR</a:t>
            </a:r>
            <a:endParaRPr lang="en-CH" sz="2400" b="1" i="1" dirty="0">
              <a:solidFill>
                <a:srgbClr val="0070C0"/>
              </a:solidFill>
              <a:effectLst/>
              <a:latin typeface="Verdana" panose="020B0604030504040204" pitchFamily="34" charset="0"/>
              <a:ea typeface="Verdana" panose="020B0604030504040204" pitchFamily="34" charset="0"/>
              <a:cs typeface="Verdana" panose="020B0604030504040204" pitchFamily="34" charset="0"/>
            </a:endParaRPr>
          </a:p>
          <a:p>
            <a:pPr marL="285750" indent="-285750">
              <a:spcBef>
                <a:spcPts val="1200"/>
              </a:spcBef>
              <a:buFont typeface="Arial" panose="020B0604020202020204" pitchFamily="34" charset="0"/>
              <a:buChar char="•"/>
            </a:pPr>
            <a:r>
              <a:rPr lang="en-CH" sz="2000" dirty="0">
                <a:effectLst/>
                <a:latin typeface="Verdana" panose="020B0604030504040204" pitchFamily="34" charset="0"/>
                <a:ea typeface="Verdana" panose="020B0604030504040204" pitchFamily="34" charset="0"/>
                <a:cs typeface="Verdana" panose="020B0604030504040204" pitchFamily="34" charset="0"/>
              </a:rPr>
              <a:t>After SERCOM-1, SC-DRR </a:t>
            </a:r>
            <a:r>
              <a:rPr lang="en-CH" sz="2000" dirty="0">
                <a:latin typeface="Verdana" panose="020B0604030504040204" pitchFamily="34" charset="0"/>
                <a:ea typeface="Verdana" panose="020B0604030504040204" pitchFamily="34" charset="0"/>
                <a:cs typeface="Verdana" panose="020B0604030504040204" pitchFamily="34" charset="0"/>
              </a:rPr>
              <a:t>had </a:t>
            </a:r>
            <a:r>
              <a:rPr lang="en-GB" sz="2000" dirty="0">
                <a:effectLst/>
                <a:latin typeface="Verdana" panose="020B0604030504040204" pitchFamily="34" charset="0"/>
                <a:ea typeface="Verdana" panose="020B0604030504040204" pitchFamily="34" charset="0"/>
                <a:cs typeface="Verdana" panose="020B0604030504040204" pitchFamily="34" charset="0"/>
              </a:rPr>
              <a:t>11 members from 8 WMO Member</a:t>
            </a:r>
            <a:r>
              <a:rPr lang="en-CH" sz="2000" dirty="0">
                <a:effectLst/>
                <a:latin typeface="Verdana" panose="020B0604030504040204" pitchFamily="34" charset="0"/>
                <a:ea typeface="Verdana" panose="020B0604030504040204" pitchFamily="34" charset="0"/>
                <a:cs typeface="Verdana" panose="020B0604030504040204" pitchFamily="34" charset="0"/>
              </a:rPr>
              <a:t>s</a:t>
            </a:r>
            <a:r>
              <a:rPr lang="en-GB" sz="2000" dirty="0">
                <a:effectLst/>
                <a:latin typeface="Verdana" panose="020B0604030504040204" pitchFamily="34" charset="0"/>
                <a:ea typeface="Verdana" panose="020B0604030504040204" pitchFamily="34" charset="0"/>
                <a:cs typeface="Verdana" panose="020B0604030504040204" pitchFamily="34" charset="0"/>
              </a:rPr>
              <a:t> </a:t>
            </a:r>
            <a:r>
              <a:rPr lang="en-CH" sz="2000" dirty="0">
                <a:effectLst/>
                <a:latin typeface="Verdana" panose="020B0604030504040204" pitchFamily="34" charset="0"/>
                <a:ea typeface="Verdana" panose="020B0604030504040204" pitchFamily="34" charset="0"/>
                <a:cs typeface="Verdana" panose="020B0604030504040204" pitchFamily="34" charset="0"/>
              </a:rPr>
              <a:t>(</a:t>
            </a:r>
            <a:r>
              <a:rPr lang="en-GB" sz="2000" dirty="0">
                <a:effectLst/>
                <a:latin typeface="Verdana" panose="020B0604030504040204" pitchFamily="34" charset="0"/>
                <a:ea typeface="Verdana" panose="020B0604030504040204" pitchFamily="34" charset="0"/>
                <a:cs typeface="Verdana" panose="020B0604030504040204" pitchFamily="34" charset="0"/>
              </a:rPr>
              <a:t>States and Territories</a:t>
            </a:r>
            <a:r>
              <a:rPr lang="en-CH" sz="2000" dirty="0">
                <a:effectLst/>
                <a:latin typeface="Verdana" panose="020B0604030504040204" pitchFamily="34" charset="0"/>
                <a:ea typeface="Verdana" panose="020B0604030504040204" pitchFamily="34" charset="0"/>
                <a:cs typeface="Verdana" panose="020B0604030504040204" pitchFamily="34" charset="0"/>
              </a:rPr>
              <a:t>), </a:t>
            </a:r>
            <a:r>
              <a:rPr lang="en-CH" sz="2000" dirty="0">
                <a:latin typeface="Verdana" panose="020B0604030504040204" pitchFamily="34" charset="0"/>
                <a:ea typeface="Verdana" panose="020B0604030504040204" pitchFamily="34" charset="0"/>
                <a:cs typeface="Verdana" panose="020B0604030504040204" pitchFamily="34" charset="0"/>
              </a:rPr>
              <a:t>of </a:t>
            </a:r>
            <a:r>
              <a:rPr lang="en-CH" sz="2000" dirty="0">
                <a:effectLst/>
                <a:latin typeface="Verdana" panose="020B0604030504040204" pitchFamily="34" charset="0"/>
                <a:ea typeface="Verdana" panose="020B0604030504040204" pitchFamily="34" charset="0"/>
                <a:cs typeface="Verdana" panose="020B0604030504040204" pitchFamily="34" charset="0"/>
              </a:rPr>
              <a:t>five</a:t>
            </a:r>
            <a:r>
              <a:rPr lang="en-GB" sz="2000" dirty="0">
                <a:effectLst/>
                <a:latin typeface="Verdana" panose="020B0604030504040204" pitchFamily="34" charset="0"/>
                <a:ea typeface="Verdana" panose="020B0604030504040204" pitchFamily="34" charset="0"/>
                <a:cs typeface="Verdana" panose="020B0604030504040204" pitchFamily="34" charset="0"/>
              </a:rPr>
              <a:t> WMO Regions as follows: RA II (2), RA III (1), RA IV (2), RA V (1) and RA VI (3). </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285750" indent="-285750">
              <a:spcBef>
                <a:spcPts val="1200"/>
              </a:spcBef>
              <a:buFont typeface="Arial" panose="020B0604020202020204" pitchFamily="34" charset="0"/>
              <a:buChar char="•"/>
            </a:pPr>
            <a:r>
              <a:rPr lang="en-CH" sz="2000" dirty="0">
                <a:effectLst/>
                <a:latin typeface="Verdana" panose="020B0604030504040204" pitchFamily="34" charset="0"/>
                <a:ea typeface="Verdana" panose="020B0604030504040204" pitchFamily="34" charset="0"/>
                <a:cs typeface="Verdana" panose="020B0604030504040204" pitchFamily="34" charset="0"/>
              </a:rPr>
              <a:t>After SERCOM-2, SC-DRR members increased up to </a:t>
            </a:r>
            <a:r>
              <a:rPr lang="en-CH" sz="2000" b="1" dirty="0">
                <a:effectLst/>
                <a:latin typeface="Verdana" panose="020B0604030504040204" pitchFamily="34" charset="0"/>
                <a:ea typeface="Verdana" panose="020B0604030504040204" pitchFamily="34" charset="0"/>
                <a:cs typeface="Verdana" panose="020B0604030504040204" pitchFamily="34" charset="0"/>
              </a:rPr>
              <a:t>14 from 10</a:t>
            </a:r>
            <a:r>
              <a:rPr lang="en-GB" sz="2000" b="1" dirty="0">
                <a:effectLst/>
                <a:latin typeface="Verdana" panose="020B0604030504040204" pitchFamily="34" charset="0"/>
                <a:ea typeface="Verdana" panose="020B0604030504040204" pitchFamily="34" charset="0"/>
                <a:cs typeface="Verdana" panose="020B0604030504040204" pitchFamily="34" charset="0"/>
              </a:rPr>
              <a:t> WMO Member</a:t>
            </a:r>
            <a:r>
              <a:rPr lang="en-CH" sz="2000" b="1" dirty="0">
                <a:effectLst/>
                <a:latin typeface="Verdana" panose="020B0604030504040204" pitchFamily="34" charset="0"/>
                <a:ea typeface="Verdana" panose="020B0604030504040204" pitchFamily="34" charset="0"/>
                <a:cs typeface="Verdana" panose="020B0604030504040204" pitchFamily="34" charset="0"/>
              </a:rPr>
              <a:t>s</a:t>
            </a:r>
            <a:r>
              <a:rPr lang="en-GB" sz="2000" b="1" dirty="0">
                <a:effectLst/>
                <a:latin typeface="Verdana" panose="020B0604030504040204" pitchFamily="34" charset="0"/>
                <a:ea typeface="Verdana" panose="020B0604030504040204" pitchFamily="34" charset="0"/>
                <a:cs typeface="Verdana" panose="020B0604030504040204" pitchFamily="34" charset="0"/>
              </a:rPr>
              <a:t> </a:t>
            </a:r>
            <a:r>
              <a:rPr lang="en-CH" sz="2000" dirty="0">
                <a:effectLst/>
                <a:latin typeface="Verdana" panose="020B0604030504040204" pitchFamily="34" charset="0"/>
                <a:ea typeface="Verdana" panose="020B0604030504040204" pitchFamily="34" charset="0"/>
                <a:cs typeface="Verdana" panose="020B0604030504040204" pitchFamily="34" charset="0"/>
              </a:rPr>
              <a:t>(</a:t>
            </a:r>
            <a:r>
              <a:rPr lang="en-GB" sz="2000" dirty="0">
                <a:effectLst/>
                <a:latin typeface="Verdana" panose="020B0604030504040204" pitchFamily="34" charset="0"/>
                <a:ea typeface="Verdana" panose="020B0604030504040204" pitchFamily="34" charset="0"/>
                <a:cs typeface="Verdana" panose="020B0604030504040204" pitchFamily="34" charset="0"/>
              </a:rPr>
              <a:t>States and Territories</a:t>
            </a:r>
            <a:r>
              <a:rPr lang="en-CH" sz="2000" dirty="0">
                <a:effectLst/>
                <a:latin typeface="Verdana" panose="020B0604030504040204" pitchFamily="34" charset="0"/>
                <a:ea typeface="Verdana" panose="020B0604030504040204" pitchFamily="34" charset="0"/>
                <a:cs typeface="Verdana" panose="020B0604030504040204" pitchFamily="34" charset="0"/>
              </a:rPr>
              <a:t>) </a:t>
            </a:r>
            <a:r>
              <a:rPr lang="en-CH" sz="2000" b="1" dirty="0">
                <a:effectLst/>
                <a:latin typeface="Verdana" panose="020B0604030504040204" pitchFamily="34" charset="0"/>
                <a:ea typeface="Verdana" panose="020B0604030504040204" pitchFamily="34" charset="0"/>
                <a:cs typeface="Verdana" panose="020B0604030504040204" pitchFamily="34" charset="0"/>
              </a:rPr>
              <a:t>plus UNDRR</a:t>
            </a:r>
            <a:r>
              <a:rPr lang="en-CH" sz="2000" dirty="0">
                <a:effectLst/>
                <a:latin typeface="Verdana" panose="020B0604030504040204" pitchFamily="34" charset="0"/>
                <a:ea typeface="Verdana" panose="020B0604030504040204" pitchFamily="34" charset="0"/>
                <a:cs typeface="Verdana" panose="020B0604030504040204" pitchFamily="34" charset="0"/>
              </a:rPr>
              <a:t>, with regions of </a:t>
            </a:r>
            <a:r>
              <a:rPr lang="en-GB" sz="2000" dirty="0">
                <a:effectLst/>
                <a:latin typeface="Verdana" panose="020B0604030504040204" pitchFamily="34" charset="0"/>
                <a:ea typeface="Verdana" panose="020B0604030504040204" pitchFamily="34" charset="0"/>
                <a:cs typeface="Verdana" panose="020B0604030504040204" pitchFamily="34" charset="0"/>
              </a:rPr>
              <a:t>RA II (2), RA III (1), RA IV (</a:t>
            </a:r>
            <a:r>
              <a:rPr lang="en-CH" sz="2000" dirty="0">
                <a:effectLst/>
                <a:latin typeface="Verdana" panose="020B0604030504040204" pitchFamily="34" charset="0"/>
                <a:ea typeface="Verdana" panose="020B0604030504040204" pitchFamily="34" charset="0"/>
                <a:cs typeface="Verdana" panose="020B0604030504040204" pitchFamily="34" charset="0"/>
              </a:rPr>
              <a:t>3</a:t>
            </a:r>
            <a:r>
              <a:rPr lang="en-GB" sz="2000" dirty="0">
                <a:effectLst/>
                <a:latin typeface="Verdana" panose="020B0604030504040204" pitchFamily="34" charset="0"/>
                <a:ea typeface="Verdana" panose="020B0604030504040204" pitchFamily="34" charset="0"/>
                <a:cs typeface="Verdana" panose="020B0604030504040204" pitchFamily="34" charset="0"/>
              </a:rPr>
              <a:t>), RA V (</a:t>
            </a:r>
            <a:r>
              <a:rPr lang="en-CH" sz="2000" dirty="0">
                <a:effectLst/>
                <a:latin typeface="Verdana" panose="020B0604030504040204" pitchFamily="34" charset="0"/>
                <a:ea typeface="Verdana" panose="020B0604030504040204" pitchFamily="34" charset="0"/>
                <a:cs typeface="Verdana" panose="020B0604030504040204" pitchFamily="34" charset="0"/>
              </a:rPr>
              <a:t>3</a:t>
            </a:r>
            <a:r>
              <a:rPr lang="en-GB" sz="2000" dirty="0">
                <a:effectLst/>
                <a:latin typeface="Verdana" panose="020B0604030504040204" pitchFamily="34" charset="0"/>
                <a:ea typeface="Verdana" panose="020B0604030504040204" pitchFamily="34" charset="0"/>
                <a:cs typeface="Verdana" panose="020B0604030504040204" pitchFamily="34" charset="0"/>
              </a:rPr>
              <a:t>) and RA VI (</a:t>
            </a:r>
            <a:r>
              <a:rPr lang="en-CH" sz="2000" dirty="0">
                <a:effectLst/>
                <a:latin typeface="Verdana" panose="020B0604030504040204" pitchFamily="34" charset="0"/>
                <a:ea typeface="Verdana" panose="020B0604030504040204" pitchFamily="34" charset="0"/>
                <a:cs typeface="Verdana" panose="020B0604030504040204" pitchFamily="34" charset="0"/>
              </a:rPr>
              <a:t>4</a:t>
            </a:r>
            <a:r>
              <a:rPr lang="en-GB" sz="2000" dirty="0">
                <a:effectLst/>
                <a:latin typeface="Verdana" panose="020B0604030504040204" pitchFamily="34" charset="0"/>
                <a:ea typeface="Verdana" panose="020B0604030504040204" pitchFamily="34" charset="0"/>
                <a:cs typeface="Verdana" panose="020B0604030504040204" pitchFamily="34" charset="0"/>
              </a:rPr>
              <a:t>)</a:t>
            </a:r>
            <a:r>
              <a:rPr lang="en-CH" sz="2000" dirty="0">
                <a:effectLst/>
                <a:latin typeface="Verdana" panose="020B0604030504040204" pitchFamily="34" charset="0"/>
                <a:ea typeface="Verdana" panose="020B0604030504040204" pitchFamily="34" charset="0"/>
                <a:cs typeface="Verdana" panose="020B0604030504040204" pitchFamily="34" charset="0"/>
              </a:rPr>
              <a:t>, and a focal point from UNDRR</a:t>
            </a:r>
            <a:r>
              <a:rPr lang="en-GB" sz="2000" dirty="0">
                <a:effectLst/>
                <a:latin typeface="Verdana" panose="020B0604030504040204" pitchFamily="34" charset="0"/>
                <a:ea typeface="Verdana" panose="020B0604030504040204" pitchFamily="34" charset="0"/>
                <a:cs typeface="Verdana" panose="020B0604030504040204" pitchFamily="34" charset="0"/>
              </a:rPr>
              <a:t>. </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285750" indent="-285750">
              <a:spcBef>
                <a:spcPts val="1200"/>
              </a:spcBef>
              <a:buFont typeface="Arial" panose="020B0604020202020204" pitchFamily="34" charset="0"/>
              <a:buChar char="•"/>
            </a:pPr>
            <a:r>
              <a:rPr lang="en-GB" sz="2000" dirty="0">
                <a:effectLst/>
                <a:latin typeface="Verdana" panose="020B0604030504040204" pitchFamily="34" charset="0"/>
                <a:ea typeface="Verdana" panose="020B0604030504040204" pitchFamily="34" charset="0"/>
                <a:cs typeface="Verdana" panose="020B0604030504040204" pitchFamily="34" charset="0"/>
              </a:rPr>
              <a:t>The </a:t>
            </a:r>
            <a:r>
              <a:rPr lang="en-GB" sz="2000" b="1" dirty="0">
                <a:effectLst/>
                <a:latin typeface="Verdana" panose="020B0604030504040204" pitchFamily="34" charset="0"/>
                <a:ea typeface="Verdana" panose="020B0604030504040204" pitchFamily="34" charset="0"/>
                <a:cs typeface="Verdana" panose="020B0604030504040204" pitchFamily="34" charset="0"/>
              </a:rPr>
              <a:t>distribution of responsibilities of the 1</a:t>
            </a:r>
            <a:r>
              <a:rPr lang="en-CH" sz="2000" b="1" dirty="0">
                <a:effectLst/>
                <a:latin typeface="Verdana" panose="020B0604030504040204" pitchFamily="34" charset="0"/>
                <a:ea typeface="Verdana" panose="020B0604030504040204" pitchFamily="34" charset="0"/>
                <a:cs typeface="Verdana" panose="020B0604030504040204" pitchFamily="34" charset="0"/>
              </a:rPr>
              <a:t>4</a:t>
            </a:r>
            <a:r>
              <a:rPr lang="en-GB" sz="2000" b="1" dirty="0">
                <a:effectLst/>
                <a:latin typeface="Verdana" panose="020B0604030504040204" pitchFamily="34" charset="0"/>
                <a:ea typeface="Verdana" panose="020B0604030504040204" pitchFamily="34" charset="0"/>
                <a:cs typeface="Verdana" panose="020B0604030504040204" pitchFamily="34" charset="0"/>
              </a:rPr>
              <a:t> members </a:t>
            </a:r>
            <a:r>
              <a:rPr lang="en-GB" sz="2000" dirty="0">
                <a:effectLst/>
                <a:latin typeface="Verdana" panose="020B0604030504040204" pitchFamily="34" charset="0"/>
                <a:ea typeface="Verdana" panose="020B0604030504040204" pitchFamily="34" charset="0"/>
                <a:cs typeface="Verdana" panose="020B0604030504040204" pitchFamily="34" charset="0"/>
              </a:rPr>
              <a:t>of SC-DRR </a:t>
            </a:r>
            <a:r>
              <a:rPr lang="en-CH" sz="2000" dirty="0">
                <a:effectLst/>
                <a:latin typeface="Verdana" panose="020B0604030504040204" pitchFamily="34" charset="0"/>
                <a:ea typeface="Verdana" panose="020B0604030504040204" pitchFamily="34" charset="0"/>
                <a:cs typeface="Verdana" panose="020B0604030504040204" pitchFamily="34" charset="0"/>
              </a:rPr>
              <a:t>after SERCOM-2 </a:t>
            </a:r>
            <a:r>
              <a:rPr lang="en-GB" sz="2000" dirty="0">
                <a:effectLst/>
                <a:latin typeface="Verdana" panose="020B0604030504040204" pitchFamily="34" charset="0"/>
                <a:ea typeface="Verdana" panose="020B0604030504040204" pitchFamily="34" charset="0"/>
                <a:cs typeface="Verdana" panose="020B0604030504040204" pitchFamily="34" charset="0"/>
              </a:rPr>
              <a:t>is as follows: Chair (1), </a:t>
            </a:r>
            <a:r>
              <a:rPr lang="en-CH" sz="2000" dirty="0">
                <a:effectLst/>
                <a:latin typeface="Verdana" panose="020B0604030504040204" pitchFamily="34" charset="0"/>
                <a:ea typeface="Verdana" panose="020B0604030504040204" pitchFamily="34" charset="0"/>
                <a:cs typeface="Verdana" panose="020B0604030504040204" pitchFamily="34" charset="0"/>
              </a:rPr>
              <a:t>vice-Chair (1), </a:t>
            </a:r>
            <a:r>
              <a:rPr lang="en-GB" sz="2000" dirty="0">
                <a:effectLst/>
                <a:latin typeface="Verdana" panose="020B0604030504040204" pitchFamily="34" charset="0"/>
                <a:ea typeface="Verdana" panose="020B0604030504040204" pitchFamily="34" charset="0"/>
                <a:cs typeface="Verdana" panose="020B0604030504040204" pitchFamily="34" charset="0"/>
              </a:rPr>
              <a:t>members (</a:t>
            </a:r>
            <a:r>
              <a:rPr lang="en-CH" sz="2000" dirty="0">
                <a:effectLst/>
                <a:latin typeface="Verdana" panose="020B0604030504040204" pitchFamily="34" charset="0"/>
                <a:ea typeface="Verdana" panose="020B0604030504040204" pitchFamily="34" charset="0"/>
                <a:cs typeface="Verdana" panose="020B0604030504040204" pitchFamily="34" charset="0"/>
              </a:rPr>
              <a:t>12</a:t>
            </a:r>
            <a:r>
              <a:rPr lang="en-GB" sz="2000" dirty="0">
                <a:effectLst/>
                <a:latin typeface="Verdana" panose="020B0604030504040204" pitchFamily="34" charset="0"/>
                <a:ea typeface="Verdana" panose="020B0604030504040204" pitchFamily="34" charset="0"/>
                <a:cs typeface="Verdana" panose="020B0604030504040204" pitchFamily="34" charset="0"/>
              </a:rPr>
              <a:t>)</a:t>
            </a:r>
            <a:r>
              <a:rPr lang="en-CH" sz="2000" dirty="0">
                <a:effectLst/>
                <a:latin typeface="Verdana" panose="020B0604030504040204" pitchFamily="34" charset="0"/>
                <a:ea typeface="Verdana" panose="020B0604030504040204" pitchFamily="34" charset="0"/>
                <a:cs typeface="Verdana" panose="020B0604030504040204" pitchFamily="34" charset="0"/>
              </a:rPr>
              <a:t>. Among the 12 members, 5 are the Chairs of the Expert Teams under SC-DRR, and 4 are female.  </a:t>
            </a:r>
          </a:p>
        </p:txBody>
      </p:sp>
    </p:spTree>
    <p:extLst>
      <p:ext uri="{BB962C8B-B14F-4D97-AF65-F5344CB8AC3E}">
        <p14:creationId xmlns:p14="http://schemas.microsoft.com/office/powerpoint/2010/main" val="1782598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244242-3607-8CB1-F689-E3F4EE463F60}"/>
              </a:ext>
            </a:extLst>
          </p:cNvPr>
          <p:cNvSpPr txBox="1"/>
          <p:nvPr/>
        </p:nvSpPr>
        <p:spPr>
          <a:xfrm>
            <a:off x="552450" y="397401"/>
            <a:ext cx="11292840" cy="6063198"/>
          </a:xfrm>
          <a:prstGeom prst="rect">
            <a:avLst/>
          </a:prstGeom>
          <a:noFill/>
        </p:spPr>
        <p:txBody>
          <a:bodyPr wrap="square">
            <a:spAutoFit/>
          </a:bodyPr>
          <a:lstStyle/>
          <a:p>
            <a:pPr>
              <a:spcBef>
                <a:spcPts val="1400"/>
              </a:spcBef>
            </a:pPr>
            <a:r>
              <a:rPr lang="en-CH" sz="2400" b="1" i="0" dirty="0">
                <a:solidFill>
                  <a:srgbClr val="0070C0"/>
                </a:solidFill>
                <a:effectLst/>
                <a:latin typeface="Verdana" panose="020B0604030504040204" pitchFamily="34" charset="0"/>
                <a:ea typeface="Verdana" panose="020B0604030504040204" pitchFamily="34" charset="0"/>
                <a:cs typeface="Verdana" panose="020B0604030504040204" pitchFamily="34" charset="0"/>
              </a:rPr>
              <a:t>3. SC-DRR</a:t>
            </a:r>
            <a:r>
              <a:rPr lang="en-GB" sz="2400" b="1" i="0" dirty="0">
                <a:solidFill>
                  <a:srgbClr val="0070C0"/>
                </a:solidFill>
                <a:effectLst/>
                <a:latin typeface="Verdana" panose="020B0604030504040204" pitchFamily="34" charset="0"/>
                <a:ea typeface="Verdana" panose="020B0604030504040204" pitchFamily="34" charset="0"/>
                <a:cs typeface="Verdana" panose="020B0604030504040204" pitchFamily="34" charset="0"/>
              </a:rPr>
              <a:t>  </a:t>
            </a:r>
            <a:r>
              <a:rPr lang="en-CH" sz="2400" b="1" i="0" dirty="0">
                <a:solidFill>
                  <a:srgbClr val="0070C0"/>
                </a:solidFill>
                <a:effectLst/>
                <a:latin typeface="Verdana" panose="020B0604030504040204" pitchFamily="34" charset="0"/>
                <a:ea typeface="Verdana" panose="020B0604030504040204" pitchFamily="34" charset="0"/>
                <a:cs typeface="Verdana" panose="020B0604030504040204" pitchFamily="34" charset="0"/>
              </a:rPr>
              <a:t>Meetings </a:t>
            </a:r>
            <a:endParaRPr lang="en-CH" sz="2400" b="1" i="1" dirty="0">
              <a:solidFill>
                <a:srgbClr val="0070C0"/>
              </a:solidFill>
              <a:effectLst/>
              <a:latin typeface="Verdana" panose="020B0604030504040204" pitchFamily="34" charset="0"/>
              <a:ea typeface="Verdana" panose="020B0604030504040204" pitchFamily="34" charset="0"/>
              <a:cs typeface="Verdana" panose="020B0604030504040204" pitchFamily="34" charset="0"/>
            </a:endParaRPr>
          </a:p>
          <a:p>
            <a:pPr marL="457200" algn="l">
              <a:tabLst>
                <a:tab pos="457200" algn="l"/>
              </a:tabLst>
            </a:pPr>
            <a:r>
              <a:rPr lang="en-GB" sz="1800" dirty="0">
                <a:effectLst/>
                <a:latin typeface="Verdana" panose="020B0604030504040204" pitchFamily="34" charset="0"/>
                <a:ea typeface="Arial" panose="020B0604020202020204" pitchFamily="34" charset="0"/>
                <a:cs typeface="Arial" panose="020B0604020202020204" pitchFamily="34" charset="0"/>
              </a:rPr>
              <a:t> </a:t>
            </a:r>
            <a:endParaRPr lang="en-CH" sz="1800" dirty="0">
              <a:effectLst/>
              <a:latin typeface="Verdana" panose="020B0604030504040204" pitchFamily="34" charset="0"/>
              <a:ea typeface="Arial" panose="020B0604020202020204" pitchFamily="34" charset="0"/>
              <a:cs typeface="Arial" panose="020B0604020202020204" pitchFamily="34" charset="0"/>
            </a:endParaRPr>
          </a:p>
          <a:p>
            <a:pPr>
              <a:spcBef>
                <a:spcPts val="800"/>
              </a:spcBef>
            </a:pPr>
            <a:r>
              <a:rPr lang="en-CH" sz="20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After SERCOM-1, SC-DRR organized six meetings, </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914400" lvl="1" indent="-457200">
              <a:spcBef>
                <a:spcPts val="1200"/>
              </a:spcBef>
              <a:buFont typeface="+mj-lt"/>
              <a:buAutoNum type="arabicParenR"/>
            </a:pPr>
            <a:r>
              <a:rPr lang="en-GB" sz="2000" u="none" strike="noStrike" dirty="0">
                <a:solidFill>
                  <a:srgbClr val="0000FF"/>
                </a:solidFill>
                <a:effectLst/>
                <a:latin typeface="Verdana" panose="020B0604030504040204" pitchFamily="34" charset="0"/>
                <a:ea typeface="Verdana" panose="020B0604030504040204" pitchFamily="34" charset="0"/>
                <a:cs typeface="Verdana" panose="020B0604030504040204" pitchFamily="34" charset="0"/>
                <a:hlinkClick r:id="rId3"/>
              </a:rPr>
              <a:t>Second Meeting of the Standing Committee on Disaster Risk Reduction and Public Services (SC-DRR-2), 6 July 2021, Online Session</a:t>
            </a:r>
            <a:r>
              <a:rPr lang="en-GB" sz="2000" u="none" strike="noStrike" dirty="0">
                <a:solidFill>
                  <a:srgbClr val="0000FF"/>
                </a:solidFill>
                <a:effectLst/>
                <a:latin typeface="Verdana" panose="020B0604030504040204" pitchFamily="34" charset="0"/>
                <a:ea typeface="Verdana" panose="020B0604030504040204" pitchFamily="34" charset="0"/>
                <a:cs typeface="Verdana" panose="020B0604030504040204" pitchFamily="34" charset="0"/>
              </a:rPr>
              <a:t>;</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914400" lvl="1" indent="-457200">
              <a:spcBef>
                <a:spcPts val="1200"/>
              </a:spcBef>
              <a:buFont typeface="+mj-lt"/>
              <a:buAutoNum type="arabicParenR"/>
            </a:pPr>
            <a:r>
              <a:rPr lang="en-GB" sz="2000" u="none" strike="noStrike" dirty="0">
                <a:solidFill>
                  <a:srgbClr val="0000FF"/>
                </a:solidFill>
                <a:effectLst/>
                <a:latin typeface="Verdana" panose="020B0604030504040204" pitchFamily="34" charset="0"/>
                <a:ea typeface="Verdana" panose="020B0604030504040204" pitchFamily="34" charset="0"/>
                <a:cs typeface="Verdana" panose="020B0604030504040204" pitchFamily="34" charset="0"/>
                <a:hlinkClick r:id="rId4"/>
              </a:rPr>
              <a:t>Second Meeting of the Standing Committee on Disaster Risk Reduction and Public Services (SC-DRR-2) - Part II, 13–14 September 2021, Online Session</a:t>
            </a:r>
            <a:r>
              <a:rPr lang="en-GB" sz="2000" u="none" strike="noStrike" dirty="0">
                <a:solidFill>
                  <a:srgbClr val="0000FF"/>
                </a:solidFill>
                <a:effectLst/>
                <a:latin typeface="Verdana" panose="020B0604030504040204" pitchFamily="34" charset="0"/>
                <a:ea typeface="Verdana" panose="020B0604030504040204" pitchFamily="34" charset="0"/>
                <a:cs typeface="Verdana" panose="020B0604030504040204" pitchFamily="34" charset="0"/>
              </a:rPr>
              <a:t>;</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914400" lvl="1" indent="-457200">
              <a:spcBef>
                <a:spcPts val="1200"/>
              </a:spcBef>
              <a:buFont typeface="+mj-lt"/>
              <a:buAutoNum type="arabicParenR"/>
            </a:pPr>
            <a:r>
              <a:rPr lang="en-GB" sz="2000" u="none" strike="noStrike" dirty="0">
                <a:solidFill>
                  <a:srgbClr val="0000FF"/>
                </a:solidFill>
                <a:effectLst/>
                <a:latin typeface="Verdana" panose="020B0604030504040204" pitchFamily="34" charset="0"/>
                <a:ea typeface="Verdana" panose="020B0604030504040204" pitchFamily="34" charset="0"/>
                <a:cs typeface="Verdana" panose="020B0604030504040204" pitchFamily="34" charset="0"/>
                <a:hlinkClick r:id="rId5"/>
              </a:rPr>
              <a:t>Third Meeting of the Standing Committee on Disaster Risk Reduction and Public Services (SC-DRR-3), 24–26 January 2022, Online Session</a:t>
            </a:r>
            <a:r>
              <a:rPr lang="en-GB" sz="2000" u="none" strike="noStrike" dirty="0">
                <a:solidFill>
                  <a:srgbClr val="0000FF"/>
                </a:solidFill>
                <a:effectLst/>
                <a:latin typeface="Verdana" panose="020B0604030504040204" pitchFamily="34" charset="0"/>
                <a:ea typeface="Verdana" panose="020B0604030504040204" pitchFamily="34" charset="0"/>
                <a:cs typeface="Verdana" panose="020B0604030504040204" pitchFamily="34" charset="0"/>
              </a:rPr>
              <a:t>; and</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914400" lvl="1" indent="-457200">
              <a:spcBef>
                <a:spcPts val="800"/>
              </a:spcBef>
              <a:buFont typeface="+mj-lt"/>
              <a:buAutoNum type="arabicParenR"/>
            </a:pPr>
            <a:r>
              <a:rPr lang="en-GB" sz="2000" u="none" strike="noStrike" dirty="0">
                <a:solidFill>
                  <a:srgbClr val="0000FF"/>
                </a:solidFill>
                <a:effectLst/>
                <a:latin typeface="Verdana" panose="020B0604030504040204" pitchFamily="34" charset="0"/>
                <a:ea typeface="Verdana" panose="020B0604030504040204" pitchFamily="34" charset="0"/>
                <a:cs typeface="Verdana" panose="020B0604030504040204" pitchFamily="34" charset="0"/>
                <a:hlinkClick r:id="rId6"/>
              </a:rPr>
              <a:t>Fourth Meeting of the Standing Committee on Disaster Risk Reduction and Public Services (SC-DRR-4), 16–17 June 2022, Hybrid Session</a:t>
            </a:r>
            <a:r>
              <a:rPr lang="en-GB" sz="2000" u="none" strike="noStrike" dirty="0">
                <a:solidFill>
                  <a:srgbClr val="0000FF"/>
                </a:solidFill>
                <a:effectLst/>
                <a:latin typeface="Verdana" panose="020B0604030504040204" pitchFamily="34" charset="0"/>
                <a:ea typeface="Verdana" panose="020B0604030504040204" pitchFamily="34" charset="0"/>
                <a:cs typeface="Verdana" panose="020B0604030504040204" pitchFamily="34" charset="0"/>
              </a:rPr>
              <a:t>.</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914400" lvl="1" indent="-457200">
              <a:spcBef>
                <a:spcPts val="800"/>
              </a:spcBef>
              <a:buFont typeface="+mj-lt"/>
              <a:buAutoNum type="arabicParenR"/>
            </a:pPr>
            <a:r>
              <a:rPr lang="en-CH" sz="2000" dirty="0">
                <a:effectLst/>
                <a:latin typeface="Verdana" panose="020B0604030504040204" pitchFamily="34" charset="0"/>
                <a:ea typeface="Verdana" panose="020B0604030504040204" pitchFamily="34" charset="0"/>
                <a:cs typeface="Verdana" panose="020B0604030504040204" pitchFamily="34" charset="0"/>
              </a:rPr>
              <a:t>the sixth </a:t>
            </a:r>
            <a:r>
              <a:rPr lang="en-GB" sz="2000" dirty="0">
                <a:effectLst/>
                <a:latin typeface="Verdana" panose="020B0604030504040204" pitchFamily="34" charset="0"/>
                <a:ea typeface="Verdana" panose="020B0604030504040204" pitchFamily="34" charset="0"/>
                <a:cs typeface="Verdana" panose="020B0604030504040204" pitchFamily="34" charset="0"/>
              </a:rPr>
              <a:t>meeting (</a:t>
            </a:r>
            <a:r>
              <a:rPr lang="en-GB" sz="2000" u="none" strike="noStrike" dirty="0">
                <a:solidFill>
                  <a:srgbClr val="0000FF"/>
                </a:solidFill>
                <a:effectLst/>
                <a:latin typeface="Verdana" panose="020B0604030504040204" pitchFamily="34" charset="0"/>
                <a:ea typeface="Verdana" panose="020B0604030504040204" pitchFamily="34" charset="0"/>
                <a:cs typeface="Verdana" panose="020B0604030504040204" pitchFamily="34" charset="0"/>
                <a:hlinkClick r:id="rId7"/>
              </a:rPr>
              <a:t>SC-DRR-6</a:t>
            </a:r>
            <a:r>
              <a:rPr lang="en-GB" sz="2000" dirty="0">
                <a:effectLst/>
                <a:latin typeface="Verdana" panose="020B0604030504040204" pitchFamily="34" charset="0"/>
                <a:ea typeface="Verdana" panose="020B0604030504040204" pitchFamily="34" charset="0"/>
                <a:cs typeface="Verdana" panose="020B0604030504040204" pitchFamily="34" charset="0"/>
              </a:rPr>
              <a:t>) online</a:t>
            </a:r>
            <a:r>
              <a:rPr lang="en-CH" sz="2000" dirty="0">
                <a:effectLst/>
                <a:latin typeface="Verdana" panose="020B0604030504040204" pitchFamily="34" charset="0"/>
                <a:ea typeface="Verdana" panose="020B0604030504040204" pitchFamily="34" charset="0"/>
                <a:cs typeface="Verdana" panose="020B0604030504040204" pitchFamily="34" charset="0"/>
              </a:rPr>
              <a:t>;</a:t>
            </a:r>
            <a:r>
              <a:rPr lang="en-GB" sz="2000" dirty="0">
                <a:effectLst/>
                <a:latin typeface="Verdana" panose="020B0604030504040204" pitchFamily="34" charset="0"/>
                <a:ea typeface="Verdana" panose="020B0604030504040204" pitchFamily="34" charset="0"/>
                <a:cs typeface="Verdana" panose="020B0604030504040204" pitchFamily="34" charset="0"/>
              </a:rPr>
              <a:t> 13 to 14 September 2023</a:t>
            </a:r>
            <a:r>
              <a:rPr lang="en-CH" sz="2000" dirty="0">
                <a:effectLst/>
                <a:latin typeface="Verdana" panose="020B0604030504040204" pitchFamily="34" charset="0"/>
                <a:ea typeface="Verdana" panose="020B0604030504040204" pitchFamily="34" charset="0"/>
                <a:cs typeface="Verdana" panose="020B0604030504040204" pitchFamily="34" charset="0"/>
              </a:rPr>
              <a:t>, </a:t>
            </a:r>
          </a:p>
          <a:p>
            <a:pPr marL="914400" lvl="1" indent="-457200">
              <a:spcBef>
                <a:spcPts val="800"/>
              </a:spcBef>
              <a:buFont typeface="+mj-lt"/>
              <a:buAutoNum type="arabicParenR"/>
            </a:pPr>
            <a:r>
              <a:rPr lang="en-CH" sz="2000" dirty="0">
                <a:effectLst/>
                <a:latin typeface="Verdana" panose="020B0604030504040204" pitchFamily="34" charset="0"/>
                <a:ea typeface="Verdana" panose="020B0604030504040204" pitchFamily="34" charset="0"/>
                <a:cs typeface="Verdana" panose="020B0604030504040204" pitchFamily="34" charset="0"/>
              </a:rPr>
              <a:t>the seventh meeting (</a:t>
            </a:r>
            <a:r>
              <a:rPr lang="en-CH" sz="2000" u="none" strike="noStrike" dirty="0">
                <a:solidFill>
                  <a:srgbClr val="0000FF"/>
                </a:solidFill>
                <a:effectLst/>
                <a:latin typeface="Verdana" panose="020B0604030504040204" pitchFamily="34" charset="0"/>
                <a:ea typeface="Verdana" panose="020B0604030504040204" pitchFamily="34" charset="0"/>
                <a:cs typeface="Verdana" panose="020B0604030504040204" pitchFamily="34" charset="0"/>
                <a:hlinkClick r:id="rId8"/>
              </a:rPr>
              <a:t>SC-DRR-7</a:t>
            </a:r>
            <a:r>
              <a:rPr lang="en-CH" sz="2000" dirty="0">
                <a:effectLst/>
                <a:latin typeface="Verdana" panose="020B0604030504040204" pitchFamily="34" charset="0"/>
                <a:ea typeface="Verdana" panose="020B0604030504040204" pitchFamily="34" charset="0"/>
                <a:cs typeface="Verdana" panose="020B0604030504040204" pitchFamily="34" charset="0"/>
              </a:rPr>
              <a:t>) in-person, 18-20 January 2024. </a:t>
            </a:r>
          </a:p>
          <a:p>
            <a:pPr marL="457200" lvl="0" indent="-457200">
              <a:spcBef>
                <a:spcPts val="800"/>
              </a:spcBef>
              <a:spcAft>
                <a:spcPts val="0"/>
              </a:spcAft>
              <a:buFont typeface="+mj-lt"/>
              <a:buAutoNum type="arabicParenR"/>
            </a:pPr>
            <a:endParaRPr lang="en-CH" sz="2000" dirty="0">
              <a:latin typeface="Verdana" panose="020B0604030504040204" pitchFamily="34" charset="0"/>
              <a:ea typeface="Verdana" panose="020B0604030504040204" pitchFamily="34" charset="0"/>
              <a:cs typeface="Verdana" panose="020B0604030504040204" pitchFamily="34" charset="0"/>
            </a:endParaRPr>
          </a:p>
          <a:p>
            <a:pPr lvl="0">
              <a:spcBef>
                <a:spcPts val="800"/>
              </a:spcBef>
              <a:spcAft>
                <a:spcPts val="0"/>
              </a:spcAft>
            </a:pPr>
            <a:r>
              <a:rPr lang="en-CH" sz="1600" dirty="0">
                <a:latin typeface="Verdana" panose="020B0604030504040204" pitchFamily="34" charset="0"/>
                <a:ea typeface="Arial" panose="020B0604020202020204" pitchFamily="34" charset="0"/>
                <a:cs typeface="Arial" panose="020B0604020202020204" pitchFamily="34" charset="0"/>
              </a:rPr>
              <a:t>Note: </a:t>
            </a:r>
            <a:r>
              <a:rPr lang="en-CH" sz="1600" dirty="0">
                <a:effectLst/>
                <a:latin typeface="Verdana" panose="020B0604030504040204" pitchFamily="34" charset="0"/>
                <a:ea typeface="Arial" panose="020B0604020202020204" pitchFamily="34" charset="0"/>
                <a:cs typeface="Arial" panose="020B0604020202020204" pitchFamily="34" charset="0"/>
              </a:rPr>
              <a:t>the Second meeting included two parts, and later was counted as two meetings. Therefore, after the fourth meeting, there was no fifth SC-DRR meeting in the series.</a:t>
            </a:r>
            <a:endParaRPr lang="en-CH" sz="1600" dirty="0">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498401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10;&#10;Description automatically generated">
            <a:extLst>
              <a:ext uri="{FF2B5EF4-FFF2-40B4-BE49-F238E27FC236}">
                <a16:creationId xmlns:a16="http://schemas.microsoft.com/office/drawing/2014/main" id="{B3A923D4-62FE-367B-3661-5BB3A98589FE}"/>
              </a:ext>
            </a:extLst>
          </p:cNvPr>
          <p:cNvPicPr>
            <a:picLocks noGrp="1" noRot="1" noChangeAspect="1" noMove="1" noResize="1" noEditPoints="1" noAdjustHandles="1" noChangeArrowheads="1" noChangeShapeType="1" noCrop="1"/>
          </p:cNvPicPr>
          <p:nvPr/>
        </p:nvPicPr>
        <p:blipFill>
          <a:blip r:embed="rId2"/>
          <a:stretch>
            <a:fillRect/>
          </a:stretch>
        </p:blipFill>
        <p:spPr>
          <a:xfrm>
            <a:off x="0" y="11155"/>
            <a:ext cx="9695699" cy="6858000"/>
          </a:xfrm>
          <a:prstGeom prst="rect">
            <a:avLst/>
          </a:prstGeom>
        </p:spPr>
      </p:pic>
      <p:sp>
        <p:nvSpPr>
          <p:cNvPr id="5" name="TextBox 4">
            <a:extLst>
              <a:ext uri="{FF2B5EF4-FFF2-40B4-BE49-F238E27FC236}">
                <a16:creationId xmlns:a16="http://schemas.microsoft.com/office/drawing/2014/main" id="{0B0C3FFC-E15F-800B-75B6-6D53D6C9E578}"/>
              </a:ext>
            </a:extLst>
          </p:cNvPr>
          <p:cNvSpPr txBox="1"/>
          <p:nvPr/>
        </p:nvSpPr>
        <p:spPr>
          <a:xfrm>
            <a:off x="541770" y="444059"/>
            <a:ext cx="11311140" cy="5309146"/>
          </a:xfrm>
          <a:prstGeom prst="rect">
            <a:avLst/>
          </a:prstGeom>
          <a:noFill/>
        </p:spPr>
        <p:txBody>
          <a:bodyPr wrap="square">
            <a:spAutoFit/>
          </a:bodyPr>
          <a:lstStyle/>
          <a:p>
            <a:pPr algn="l">
              <a:spcAft>
                <a:spcPts val="600"/>
              </a:spcAft>
              <a:tabLst>
                <a:tab pos="457200" algn="l"/>
              </a:tabLst>
            </a:pPr>
            <a:r>
              <a:rPr lang="en-CH" sz="2400" b="1" dirty="0">
                <a:solidFill>
                  <a:srgbClr val="0070C0"/>
                </a:solidFill>
                <a:latin typeface="Verdana" panose="020B0604030504040204" pitchFamily="34" charset="0"/>
                <a:ea typeface="Arial" panose="020B0604020202020204" pitchFamily="34" charset="0"/>
                <a:cs typeface="Arial" panose="020B0604020202020204" pitchFamily="34" charset="0"/>
              </a:rPr>
              <a:t>4. M</a:t>
            </a:r>
            <a:r>
              <a:rPr lang="en-CH" sz="2400" b="1" dirty="0">
                <a:solidFill>
                  <a:srgbClr val="0070C0"/>
                </a:solidFill>
                <a:effectLst/>
                <a:latin typeface="Verdana" panose="020B0604030504040204" pitchFamily="34" charset="0"/>
                <a:ea typeface="Arial" panose="020B0604020202020204" pitchFamily="34" charset="0"/>
                <a:cs typeface="Arial" panose="020B0604020202020204" pitchFamily="34" charset="0"/>
              </a:rPr>
              <a:t>ajor matters discussed within SC-DRR since SERCOM-1</a:t>
            </a:r>
            <a:r>
              <a:rPr lang="en-GB" sz="2000" dirty="0">
                <a:effectLst/>
                <a:latin typeface="Verdana" panose="020B0604030504040204" pitchFamily="34" charset="0"/>
                <a:ea typeface="Arial" panose="020B0604020202020204" pitchFamily="34" charset="0"/>
                <a:cs typeface="Arial" panose="020B0604020202020204" pitchFamily="34" charset="0"/>
              </a:rPr>
              <a:t>:</a:t>
            </a:r>
            <a:endParaRPr lang="en-CH" sz="2000" dirty="0">
              <a:effectLst/>
              <a:latin typeface="Verdana" panose="020B0604030504040204" pitchFamily="34" charset="0"/>
              <a:ea typeface="Arial" panose="020B0604020202020204" pitchFamily="34" charset="0"/>
              <a:cs typeface="Arial" panose="020B0604020202020204" pitchFamily="34" charset="0"/>
            </a:endParaRPr>
          </a:p>
          <a:p>
            <a:pPr marL="800100" lvl="1" indent="-342900">
              <a:spcBef>
                <a:spcPts val="1200"/>
              </a:spcBef>
              <a:buClr>
                <a:srgbClr val="000000"/>
              </a:buClr>
              <a:buFont typeface="+mj-lt"/>
              <a:buAutoNum type="arabicParenR"/>
            </a:pPr>
            <a:r>
              <a:rPr lang="en-GB" sz="2000" dirty="0">
                <a:effectLst/>
                <a:latin typeface="Verdana" panose="020B0604030504040204" pitchFamily="34" charset="0"/>
                <a:ea typeface="Verdana" panose="020B0604030504040204" pitchFamily="34" charset="0"/>
                <a:cs typeface="Verdana" panose="020B0604030504040204" pitchFamily="34" charset="0"/>
              </a:rPr>
              <a:t>Outcomes of (Extraordinary) Congress, Executive Council, Technical Commissions, RAs and other valid sources;</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800100" lvl="1" indent="-342900">
              <a:spcBef>
                <a:spcPts val="1200"/>
              </a:spcBef>
              <a:buClr>
                <a:srgbClr val="000000"/>
              </a:buClr>
              <a:buFont typeface="+mj-lt"/>
              <a:buAutoNum type="arabicParenR"/>
            </a:pPr>
            <a:r>
              <a:rPr lang="en-GB" sz="2000" dirty="0">
                <a:effectLst/>
                <a:latin typeface="Verdana" panose="020B0604030504040204" pitchFamily="34" charset="0"/>
                <a:ea typeface="Verdana" panose="020B0604030504040204" pitchFamily="34" charset="0"/>
                <a:cs typeface="Verdana" panose="020B0604030504040204" pitchFamily="34" charset="0"/>
              </a:rPr>
              <a:t>Coordination and collaboration with the INFCOM and RB and other SCs for the Early Warning System (EWS) initiative, activities to support hydrological services, fire weather services, Guide for Service Delivery, Methodology for Cataloguing Hazardous Events, WMO Coordination Mechanism, MHEWS Interoperable Environment Framework, the Global Platform for Disaster Risk Reduction in May 2022 in Indonesia;</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800100" lvl="1" indent="-342900">
              <a:spcBef>
                <a:spcPts val="1200"/>
              </a:spcBef>
              <a:buClr>
                <a:srgbClr val="000000"/>
              </a:buClr>
              <a:buFont typeface="+mj-lt"/>
              <a:buAutoNum type="arabicParenR"/>
            </a:pPr>
            <a:r>
              <a:rPr lang="en-GB" sz="2000" dirty="0">
                <a:effectLst/>
                <a:latin typeface="Verdana" panose="020B0604030504040204" pitchFamily="34" charset="0"/>
                <a:ea typeface="Verdana" panose="020B0604030504040204" pitchFamily="34" charset="0"/>
                <a:cs typeface="Verdana" panose="020B0604030504040204" pitchFamily="34" charset="0"/>
              </a:rPr>
              <a:t>Establishment of two Advisory Groups (AG) – AG on Tropical Cyclones (AG-TC) and AG on Severe Weather Forecasting (AG-SWF);</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800100" lvl="1" indent="-342900">
              <a:spcBef>
                <a:spcPts val="1200"/>
              </a:spcBef>
              <a:buClr>
                <a:srgbClr val="000000"/>
              </a:buClr>
              <a:buFont typeface="+mj-lt"/>
              <a:buAutoNum type="arabicParenR"/>
            </a:pPr>
            <a:r>
              <a:rPr lang="en-GB" sz="2000" dirty="0">
                <a:effectLst/>
                <a:latin typeface="Verdana" panose="020B0604030504040204" pitchFamily="34" charset="0"/>
                <a:ea typeface="Verdana" panose="020B0604030504040204" pitchFamily="34" charset="0"/>
                <a:cs typeface="Verdana" panose="020B0604030504040204" pitchFamily="34" charset="0"/>
              </a:rPr>
              <a:t>Monitoring the updates and workplans of Expert Teams –</a:t>
            </a:r>
            <a:r>
              <a:rPr lang="en-CH" sz="2000" dirty="0">
                <a:effectLst/>
                <a:latin typeface="Verdana" panose="020B0604030504040204" pitchFamily="34" charset="0"/>
                <a:ea typeface="Verdana" panose="020B0604030504040204" pitchFamily="34" charset="0"/>
                <a:cs typeface="Verdana" panose="020B0604030504040204" pitchFamily="34" charset="0"/>
              </a:rPr>
              <a:t> </a:t>
            </a:r>
            <a:r>
              <a:rPr lang="en-GB" sz="2000" dirty="0">
                <a:effectLst/>
                <a:latin typeface="Verdana" panose="020B0604030504040204" pitchFamily="34" charset="0"/>
                <a:ea typeface="Verdana" panose="020B0604030504040204" pitchFamily="34" charset="0"/>
                <a:cs typeface="Verdana" panose="020B0604030504040204" pitchFamily="34" charset="0"/>
              </a:rPr>
              <a:t>ET-WCM, ET-MT</a:t>
            </a:r>
            <a:r>
              <a:rPr lang="en-CH" sz="2000" dirty="0">
                <a:effectLst/>
                <a:latin typeface="Verdana" panose="020B0604030504040204" pitchFamily="34" charset="0"/>
                <a:ea typeface="Verdana" panose="020B0604030504040204" pitchFamily="34" charset="0"/>
                <a:cs typeface="Verdana" panose="020B0604030504040204" pitchFamily="34" charset="0"/>
              </a:rPr>
              <a:t>G</a:t>
            </a:r>
            <a:r>
              <a:rPr lang="en-GB" sz="2000" dirty="0">
                <a:effectLst/>
                <a:latin typeface="Verdana" panose="020B0604030504040204" pitchFamily="34" charset="0"/>
                <a:ea typeface="Verdana" panose="020B0604030504040204" pitchFamily="34" charset="0"/>
                <a:cs typeface="Verdana" panose="020B0604030504040204" pitchFamily="34" charset="0"/>
              </a:rPr>
              <a:t>, ET-MIE, ET-GSD, ET-GMAS, ET-CHE, AG -TC and AG-SWF</a:t>
            </a:r>
            <a:r>
              <a:rPr lang="en-CH" sz="2000" dirty="0">
                <a:effectLst/>
                <a:latin typeface="Verdana" panose="020B0604030504040204" pitchFamily="34" charset="0"/>
                <a:ea typeface="Verdana" panose="020B0604030504040204" pitchFamily="34" charset="0"/>
                <a:cs typeface="Verdana" panose="020B0604030504040204" pitchFamily="34" charset="0"/>
              </a:rPr>
              <a:t> and ET-EWS</a:t>
            </a:r>
            <a:r>
              <a:rPr lang="en-GB" sz="2000" dirty="0">
                <a:effectLst/>
                <a:latin typeface="Verdana" panose="020B0604030504040204" pitchFamily="34" charset="0"/>
                <a:ea typeface="Verdana" panose="020B0604030504040204" pitchFamily="34" charset="0"/>
                <a:cs typeface="Verdana" panose="020B0604030504040204" pitchFamily="34" charset="0"/>
              </a:rPr>
              <a:t>;</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342900" lvl="0" indent="-342900">
              <a:spcBef>
                <a:spcPts val="1200"/>
              </a:spcBef>
              <a:buClr>
                <a:srgbClr val="000000"/>
              </a:buClr>
              <a:buFont typeface="+mj-lt"/>
              <a:buAutoNum type="arabicParenR"/>
            </a:pPr>
            <a:endParaRPr lang="en-CH" sz="2000" dirty="0">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48427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10;&#10;Description automatically generated">
            <a:extLst>
              <a:ext uri="{FF2B5EF4-FFF2-40B4-BE49-F238E27FC236}">
                <a16:creationId xmlns:a16="http://schemas.microsoft.com/office/drawing/2014/main" id="{B3A923D4-62FE-367B-3661-5BB3A98589FE}"/>
              </a:ext>
            </a:extLst>
          </p:cNvPr>
          <p:cNvPicPr>
            <a:picLocks noGrp="1" noRot="1" noChangeAspect="1" noMove="1" noResize="1" noEditPoints="1" noAdjustHandles="1" noChangeArrowheads="1" noChangeShapeType="1" noCrop="1"/>
          </p:cNvPicPr>
          <p:nvPr/>
        </p:nvPicPr>
        <p:blipFill>
          <a:blip r:embed="rId2"/>
          <a:stretch>
            <a:fillRect/>
          </a:stretch>
        </p:blipFill>
        <p:spPr>
          <a:xfrm>
            <a:off x="0" y="11155"/>
            <a:ext cx="9695699" cy="6858000"/>
          </a:xfrm>
          <a:prstGeom prst="rect">
            <a:avLst/>
          </a:prstGeom>
        </p:spPr>
      </p:pic>
      <p:sp>
        <p:nvSpPr>
          <p:cNvPr id="5" name="TextBox 4">
            <a:extLst>
              <a:ext uri="{FF2B5EF4-FFF2-40B4-BE49-F238E27FC236}">
                <a16:creationId xmlns:a16="http://schemas.microsoft.com/office/drawing/2014/main" id="{0B0C3FFC-E15F-800B-75B6-6D53D6C9E578}"/>
              </a:ext>
            </a:extLst>
          </p:cNvPr>
          <p:cNvSpPr txBox="1"/>
          <p:nvPr/>
        </p:nvSpPr>
        <p:spPr>
          <a:xfrm>
            <a:off x="594360" y="455489"/>
            <a:ext cx="11003279" cy="5016758"/>
          </a:xfrm>
          <a:prstGeom prst="rect">
            <a:avLst/>
          </a:prstGeom>
          <a:noFill/>
        </p:spPr>
        <p:txBody>
          <a:bodyPr wrap="square">
            <a:spAutoFit/>
          </a:bodyPr>
          <a:lstStyle/>
          <a:p>
            <a:pPr>
              <a:spcBef>
                <a:spcPts val="1200"/>
              </a:spcBef>
              <a:buClr>
                <a:srgbClr val="000000"/>
              </a:buClr>
            </a:pPr>
            <a:r>
              <a:rPr lang="en-CH" sz="2400" b="1" dirty="0">
                <a:solidFill>
                  <a:srgbClr val="0070C0"/>
                </a:solidFill>
                <a:latin typeface="Verdana" panose="020B0604030504040204" pitchFamily="34" charset="0"/>
                <a:ea typeface="Arial" panose="020B0604020202020204" pitchFamily="34" charset="0"/>
                <a:cs typeface="Arial" panose="020B0604020202020204" pitchFamily="34" charset="0"/>
              </a:rPr>
              <a:t>4. M</a:t>
            </a:r>
            <a:r>
              <a:rPr lang="en-CH" sz="2400" b="1" dirty="0">
                <a:solidFill>
                  <a:srgbClr val="0070C0"/>
                </a:solidFill>
                <a:effectLst/>
                <a:latin typeface="Verdana" panose="020B0604030504040204" pitchFamily="34" charset="0"/>
                <a:ea typeface="Arial" panose="020B0604020202020204" pitchFamily="34" charset="0"/>
                <a:cs typeface="Arial" panose="020B0604020202020204" pitchFamily="34" charset="0"/>
              </a:rPr>
              <a:t>ajor matters discussed within SC-DRR since SERCOM-1</a:t>
            </a:r>
            <a:r>
              <a:rPr lang="en-GB" sz="2400" dirty="0">
                <a:effectLst/>
                <a:latin typeface="Verdana" panose="020B0604030504040204" pitchFamily="34" charset="0"/>
                <a:ea typeface="Arial" panose="020B0604020202020204" pitchFamily="34" charset="0"/>
                <a:cs typeface="Arial" panose="020B0604020202020204" pitchFamily="34" charset="0"/>
              </a:rPr>
              <a:t>:</a:t>
            </a:r>
            <a:endParaRPr lang="en-CH" sz="2400" dirty="0">
              <a:effectLst/>
              <a:latin typeface="Verdana" panose="020B0604030504040204" pitchFamily="34" charset="0"/>
              <a:ea typeface="Arial" panose="020B0604020202020204" pitchFamily="34" charset="0"/>
              <a:cs typeface="Arial" panose="020B0604020202020204" pitchFamily="34" charset="0"/>
            </a:endParaRPr>
          </a:p>
          <a:p>
            <a:pPr marL="800100" lvl="1" indent="-342900">
              <a:spcBef>
                <a:spcPts val="1200"/>
              </a:spcBef>
              <a:buClr>
                <a:srgbClr val="000000"/>
              </a:buClr>
              <a:buFont typeface="+mj-lt"/>
              <a:buAutoNum type="arabicParenR" startAt="5"/>
            </a:pPr>
            <a:r>
              <a:rPr lang="en-GB" sz="2000" dirty="0">
                <a:effectLst/>
                <a:latin typeface="Verdana" panose="020B0604030504040204" pitchFamily="34" charset="0"/>
                <a:ea typeface="Verdana" panose="020B0604030504040204" pitchFamily="34" charset="0"/>
                <a:cs typeface="Verdana" panose="020B0604030504040204" pitchFamily="34" charset="0"/>
              </a:rPr>
              <a:t>Support socialization of WCM objectives with Members.</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800100" lvl="1" indent="-342900">
              <a:spcBef>
                <a:spcPts val="1200"/>
              </a:spcBef>
              <a:buClr>
                <a:srgbClr val="000000"/>
              </a:buClr>
              <a:buFont typeface="+mj-lt"/>
              <a:buAutoNum type="arabicParenR" startAt="5"/>
            </a:pPr>
            <a:r>
              <a:rPr lang="en-GB" sz="2000" dirty="0">
                <a:effectLst/>
                <a:latin typeface="Verdana" panose="020B0604030504040204" pitchFamily="34" charset="0"/>
                <a:ea typeface="Verdana" panose="020B0604030504040204" pitchFamily="34" charset="0"/>
                <a:cs typeface="Verdana" panose="020B0604030504040204" pitchFamily="34" charset="0"/>
              </a:rPr>
              <a:t>Advise on the connection between GMAS development and high-level advocacy efforts related to the Centre of Excellence on Climate and Disaster Resilience and the UN Secretary-General, António Guterres, call for having alerts for all in five years.</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800100" lvl="1" indent="-342900">
              <a:spcBef>
                <a:spcPts val="1200"/>
              </a:spcBef>
              <a:buClr>
                <a:srgbClr val="000000"/>
              </a:buClr>
              <a:buFont typeface="+mj-lt"/>
              <a:buAutoNum type="arabicParenR" startAt="5"/>
            </a:pPr>
            <a:r>
              <a:rPr lang="en-GB" sz="2000" dirty="0">
                <a:effectLst/>
                <a:latin typeface="Verdana" panose="020B0604030504040204" pitchFamily="34" charset="0"/>
                <a:ea typeface="Verdana" panose="020B0604030504040204" pitchFamily="34" charset="0"/>
                <a:cs typeface="Verdana" panose="020B0604030504040204" pitchFamily="34" charset="0"/>
              </a:rPr>
              <a:t>Partnerships with other UN humanitarian agencies such as UNDRR, OCHA, IFRC, WFP, UN Woman, EC etc., academia and private sectors</a:t>
            </a:r>
            <a:r>
              <a:rPr lang="en-GB" sz="2000" dirty="0">
                <a:latin typeface="Verdana" panose="020B0604030504040204" pitchFamily="34" charset="0"/>
                <a:ea typeface="Verdana" panose="020B0604030504040204" pitchFamily="34" charset="0"/>
                <a:cs typeface="Verdana" panose="020B0604030504040204" pitchFamily="34" charset="0"/>
              </a:rPr>
              <a:t>. </a:t>
            </a:r>
            <a:endParaRPr lang="en-CH" sz="2000" dirty="0">
              <a:latin typeface="Verdana" panose="020B0604030504040204" pitchFamily="34" charset="0"/>
              <a:ea typeface="Verdana" panose="020B0604030504040204" pitchFamily="34" charset="0"/>
              <a:cs typeface="Verdana" panose="020B0604030504040204" pitchFamily="34" charset="0"/>
            </a:endParaRPr>
          </a:p>
          <a:p>
            <a:pPr marL="800100" lvl="1" indent="-342900">
              <a:spcBef>
                <a:spcPts val="1200"/>
              </a:spcBef>
              <a:buClr>
                <a:srgbClr val="000000"/>
              </a:buClr>
              <a:buFont typeface="+mj-lt"/>
              <a:buAutoNum type="arabicParenR" startAt="5"/>
            </a:pPr>
            <a:r>
              <a:rPr lang="en-GB" sz="2000" dirty="0">
                <a:latin typeface="Verdana" panose="020B0604030504040204" pitchFamily="34" charset="0"/>
                <a:ea typeface="Verdana" panose="020B0604030504040204" pitchFamily="34" charset="0"/>
                <a:cs typeface="Verdana" panose="020B0604030504040204" pitchFamily="34" charset="0"/>
              </a:rPr>
              <a:t>Identify connections and supportive frameworks to form an ET on Wildfire including experts from SERCOM, RB, INFCOM and partners as appropriate</a:t>
            </a:r>
            <a:r>
              <a:rPr lang="en-CH" sz="2000" dirty="0">
                <a:latin typeface="Verdana" panose="020B0604030504040204" pitchFamily="34" charset="0"/>
                <a:ea typeface="Verdana" panose="020B0604030504040204" pitchFamily="34" charset="0"/>
                <a:cs typeface="Verdana" panose="020B0604030504040204" pitchFamily="34" charset="0"/>
              </a:rPr>
              <a:t>.</a:t>
            </a:r>
          </a:p>
          <a:p>
            <a:pPr marL="800100" lvl="1" indent="-342900">
              <a:spcBef>
                <a:spcPts val="1200"/>
              </a:spcBef>
              <a:buClr>
                <a:srgbClr val="000000"/>
              </a:buClr>
              <a:buFont typeface="+mj-lt"/>
              <a:buAutoNum type="arabicParenR" startAt="5"/>
            </a:pPr>
            <a:r>
              <a:rPr lang="en-GB" dirty="0">
                <a:solidFill>
                  <a:srgbClr val="000000"/>
                </a:solidFill>
                <a:effectLst/>
                <a:latin typeface="Verdana" panose="020B0604030504040204" pitchFamily="34" charset="0"/>
                <a:ea typeface="Arial" panose="020B0604020202020204" pitchFamily="34" charset="0"/>
                <a:cs typeface="Arial" panose="020B0604020202020204" pitchFamily="34" charset="0"/>
              </a:rPr>
              <a:t>review and </a:t>
            </a:r>
            <a:r>
              <a:rPr lang="en-GB" dirty="0" err="1">
                <a:solidFill>
                  <a:srgbClr val="000000"/>
                </a:solidFill>
                <a:effectLst/>
                <a:latin typeface="Verdana" panose="020B0604030504040204" pitchFamily="34" charset="0"/>
                <a:ea typeface="Arial" panose="020B0604020202020204" pitchFamily="34" charset="0"/>
                <a:cs typeface="Arial" panose="020B0604020202020204" pitchFamily="34" charset="0"/>
              </a:rPr>
              <a:t>revis</a:t>
            </a:r>
            <a:r>
              <a:rPr lang="en-CH" dirty="0">
                <a:solidFill>
                  <a:srgbClr val="000000"/>
                </a:solidFill>
                <a:effectLst/>
                <a:latin typeface="Verdana" panose="020B0604030504040204" pitchFamily="34" charset="0"/>
                <a:ea typeface="Arial" panose="020B0604020202020204" pitchFamily="34" charset="0"/>
                <a:cs typeface="Arial" panose="020B0604020202020204" pitchFamily="34" charset="0"/>
              </a:rPr>
              <a:t>ion of </a:t>
            </a:r>
            <a:r>
              <a:rPr lang="en-GB" dirty="0">
                <a:solidFill>
                  <a:srgbClr val="000000"/>
                </a:solidFill>
                <a:effectLst/>
                <a:latin typeface="Verdana" panose="020B0604030504040204" pitchFamily="34" charset="0"/>
                <a:ea typeface="Arial" panose="020B0604020202020204" pitchFamily="34" charset="0"/>
                <a:cs typeface="Arial" panose="020B0604020202020204" pitchFamily="34" charset="0"/>
              </a:rPr>
              <a:t>the Terms of the Reference </a:t>
            </a:r>
            <a:r>
              <a:rPr lang="en-CH" dirty="0">
                <a:solidFill>
                  <a:srgbClr val="000000"/>
                </a:solidFill>
                <a:effectLst/>
                <a:latin typeface="Verdana" panose="020B0604030504040204" pitchFamily="34" charset="0"/>
                <a:ea typeface="Arial" panose="020B0604020202020204" pitchFamily="34" charset="0"/>
                <a:cs typeface="Arial" panose="020B0604020202020204" pitchFamily="34" charset="0"/>
              </a:rPr>
              <a:t>(</a:t>
            </a:r>
            <a:r>
              <a:rPr lang="en-CH" dirty="0" err="1">
                <a:solidFill>
                  <a:srgbClr val="000000"/>
                </a:solidFill>
                <a:effectLst/>
                <a:latin typeface="Verdana" panose="020B0604030504040204" pitchFamily="34" charset="0"/>
                <a:ea typeface="Arial" panose="020B0604020202020204" pitchFamily="34" charset="0"/>
                <a:cs typeface="Arial" panose="020B0604020202020204" pitchFamily="34" charset="0"/>
              </a:rPr>
              <a:t>ToR</a:t>
            </a:r>
            <a:r>
              <a:rPr lang="en-CH" dirty="0">
                <a:solidFill>
                  <a:srgbClr val="000000"/>
                </a:solidFill>
                <a:effectLst/>
                <a:latin typeface="Verdana" panose="020B0604030504040204" pitchFamily="34" charset="0"/>
                <a:ea typeface="Arial" panose="020B0604020202020204" pitchFamily="34" charset="0"/>
                <a:cs typeface="Arial" panose="020B0604020202020204" pitchFamily="34" charset="0"/>
              </a:rPr>
              <a:t>) </a:t>
            </a:r>
            <a:r>
              <a:rPr lang="en-GB" dirty="0">
                <a:solidFill>
                  <a:srgbClr val="000000"/>
                </a:solidFill>
                <a:effectLst/>
                <a:latin typeface="Verdana" panose="020B0604030504040204" pitchFamily="34" charset="0"/>
                <a:ea typeface="Arial" panose="020B0604020202020204" pitchFamily="34" charset="0"/>
                <a:cs typeface="Arial" panose="020B0604020202020204" pitchFamily="34" charset="0"/>
              </a:rPr>
              <a:t>of the Expert Teams, Advisory Groups and </a:t>
            </a:r>
            <a:r>
              <a:rPr lang="en-CH" dirty="0">
                <a:solidFill>
                  <a:srgbClr val="000000"/>
                </a:solidFill>
                <a:effectLst/>
                <a:latin typeface="Verdana" panose="020B0604030504040204" pitchFamily="34" charset="0"/>
                <a:ea typeface="Arial" panose="020B0604020202020204" pitchFamily="34" charset="0"/>
                <a:cs typeface="Arial" panose="020B0604020202020204" pitchFamily="34" charset="0"/>
              </a:rPr>
              <a:t>Task </a:t>
            </a:r>
            <a:r>
              <a:rPr lang="en-CH" dirty="0">
                <a:solidFill>
                  <a:srgbClr val="000000"/>
                </a:solidFill>
                <a:latin typeface="Verdana" panose="020B0604030504040204" pitchFamily="34" charset="0"/>
                <a:ea typeface="Arial" panose="020B0604020202020204" pitchFamily="34" charset="0"/>
                <a:cs typeface="Arial" panose="020B0604020202020204" pitchFamily="34" charset="0"/>
              </a:rPr>
              <a:t>Team etc. </a:t>
            </a:r>
          </a:p>
          <a:p>
            <a:pPr marL="342900" lvl="0" indent="-342900">
              <a:spcBef>
                <a:spcPts val="1200"/>
              </a:spcBef>
              <a:buClr>
                <a:srgbClr val="000000"/>
              </a:buClr>
              <a:buFont typeface="+mj-lt"/>
              <a:buAutoNum type="arabicParenR" startAt="5"/>
            </a:pPr>
            <a:endParaRPr lang="en-CH" sz="2000" dirty="0">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555682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10;&#10;Description automatically generated">
            <a:extLst>
              <a:ext uri="{FF2B5EF4-FFF2-40B4-BE49-F238E27FC236}">
                <a16:creationId xmlns:a16="http://schemas.microsoft.com/office/drawing/2014/main" id="{B3A923D4-62FE-367B-3661-5BB3A98589FE}"/>
              </a:ext>
            </a:extLst>
          </p:cNvPr>
          <p:cNvPicPr>
            <a:picLocks noGrp="1" noRot="1" noChangeAspect="1" noMove="1" noResize="1" noEditPoints="1" noAdjustHandles="1" noChangeArrowheads="1" noChangeShapeType="1" noCrop="1"/>
          </p:cNvPicPr>
          <p:nvPr/>
        </p:nvPicPr>
        <p:blipFill>
          <a:blip r:embed="rId2"/>
          <a:stretch>
            <a:fillRect/>
          </a:stretch>
        </p:blipFill>
        <p:spPr>
          <a:xfrm>
            <a:off x="0" y="11155"/>
            <a:ext cx="9695699" cy="6858000"/>
          </a:xfrm>
          <a:prstGeom prst="rect">
            <a:avLst/>
          </a:prstGeom>
        </p:spPr>
      </p:pic>
      <p:sp>
        <p:nvSpPr>
          <p:cNvPr id="3" name="TextBox 2">
            <a:extLst>
              <a:ext uri="{FF2B5EF4-FFF2-40B4-BE49-F238E27FC236}">
                <a16:creationId xmlns:a16="http://schemas.microsoft.com/office/drawing/2014/main" id="{C27E80A6-65DD-E9F7-FF74-93A68800F237}"/>
              </a:ext>
            </a:extLst>
          </p:cNvPr>
          <p:cNvSpPr txBox="1"/>
          <p:nvPr/>
        </p:nvSpPr>
        <p:spPr>
          <a:xfrm>
            <a:off x="415290" y="356950"/>
            <a:ext cx="11361419" cy="5262979"/>
          </a:xfrm>
          <a:prstGeom prst="rect">
            <a:avLst/>
          </a:prstGeom>
          <a:noFill/>
        </p:spPr>
        <p:txBody>
          <a:bodyPr wrap="square">
            <a:spAutoFit/>
          </a:bodyPr>
          <a:lstStyle/>
          <a:p>
            <a:pPr>
              <a:spcBef>
                <a:spcPts val="1200"/>
              </a:spcBef>
            </a:pPr>
            <a:r>
              <a:rPr lang="en-CH" sz="2400" dirty="0">
                <a:solidFill>
                  <a:srgbClr val="0070C0"/>
                </a:solidFill>
                <a:effectLst/>
                <a:latin typeface="Verdana" panose="020B0604030504040204" pitchFamily="34" charset="0"/>
                <a:ea typeface="Verdana" panose="020B0604030504040204" pitchFamily="34" charset="0"/>
                <a:cs typeface="Verdana" panose="020B0604030504040204" pitchFamily="34" charset="0"/>
              </a:rPr>
              <a:t>5. SC-DRR proposed one</a:t>
            </a:r>
            <a:r>
              <a:rPr lang="en-GB" sz="2400" dirty="0">
                <a:solidFill>
                  <a:srgbClr val="0070C0"/>
                </a:solidFill>
                <a:effectLst/>
                <a:latin typeface="Verdana" panose="020B0604030504040204" pitchFamily="34" charset="0"/>
                <a:ea typeface="Verdana" panose="020B0604030504040204" pitchFamily="34" charset="0"/>
                <a:cs typeface="Verdana" panose="020B0604030504040204" pitchFamily="34" charset="0"/>
              </a:rPr>
              <a:t> Resolution</a:t>
            </a:r>
            <a:r>
              <a:rPr lang="en-CH" sz="2400" dirty="0">
                <a:solidFill>
                  <a:srgbClr val="0070C0"/>
                </a:solidFill>
                <a:effectLst/>
                <a:latin typeface="Verdana" panose="020B0604030504040204" pitchFamily="34" charset="0"/>
                <a:ea typeface="Verdana" panose="020B0604030504040204" pitchFamily="34" charset="0"/>
                <a:cs typeface="Verdana" panose="020B0604030504040204" pitchFamily="34" charset="0"/>
              </a:rPr>
              <a:t>, one Decision</a:t>
            </a:r>
            <a:r>
              <a:rPr lang="en-GB" sz="2400" dirty="0">
                <a:solidFill>
                  <a:srgbClr val="0070C0"/>
                </a:solidFill>
                <a:effectLst/>
                <a:latin typeface="Verdana" panose="020B0604030504040204" pitchFamily="34" charset="0"/>
                <a:ea typeface="Verdana" panose="020B0604030504040204" pitchFamily="34" charset="0"/>
                <a:cs typeface="Verdana" panose="020B0604030504040204" pitchFamily="34" charset="0"/>
              </a:rPr>
              <a:t> and five Recommendations </a:t>
            </a:r>
            <a:r>
              <a:rPr lang="en-CH" sz="2400" dirty="0">
                <a:solidFill>
                  <a:srgbClr val="0070C0"/>
                </a:solidFill>
                <a:effectLst/>
                <a:latin typeface="Verdana" panose="020B0604030504040204" pitchFamily="34" charset="0"/>
                <a:ea typeface="Verdana" panose="020B0604030504040204" pitchFamily="34" charset="0"/>
                <a:cs typeface="Verdana" panose="020B0604030504040204" pitchFamily="34" charset="0"/>
              </a:rPr>
              <a:t>for </a:t>
            </a:r>
            <a:r>
              <a:rPr lang="en-GB" sz="2400" dirty="0">
                <a:solidFill>
                  <a:srgbClr val="0070C0"/>
                </a:solidFill>
                <a:effectLst/>
                <a:latin typeface="Verdana" panose="020B0604030504040204" pitchFamily="34" charset="0"/>
                <a:ea typeface="Verdana" panose="020B0604030504040204" pitchFamily="34" charset="0"/>
                <a:cs typeface="Verdana" panose="020B0604030504040204" pitchFamily="34" charset="0"/>
              </a:rPr>
              <a:t>consideration at SERCOM-2</a:t>
            </a:r>
            <a:r>
              <a:rPr lang="en-CH" sz="2400" dirty="0">
                <a:solidFill>
                  <a:srgbClr val="0070C0"/>
                </a:solidFill>
                <a:effectLst/>
                <a:latin typeface="Verdana" panose="020B0604030504040204" pitchFamily="34" charset="0"/>
                <a:ea typeface="Verdana" panose="020B0604030504040204" pitchFamily="34" charset="0"/>
                <a:cs typeface="Verdana" panose="020B0604030504040204" pitchFamily="34" charset="0"/>
              </a:rPr>
              <a:t>:</a:t>
            </a:r>
            <a:r>
              <a:rPr lang="en-CH" sz="1800" dirty="0">
                <a:solidFill>
                  <a:srgbClr val="0070C0"/>
                </a:solidFill>
                <a:effectLst/>
                <a:latin typeface="Verdana" panose="020B0604030504040204" pitchFamily="34" charset="0"/>
                <a:ea typeface="Verdana" panose="020B0604030504040204" pitchFamily="34" charset="0"/>
                <a:cs typeface="Verdana" panose="020B0604030504040204" pitchFamily="34" charset="0"/>
              </a:rPr>
              <a:t> </a:t>
            </a:r>
          </a:p>
          <a:p>
            <a:pPr marL="914400" lvl="1" indent="-457200">
              <a:spcBef>
                <a:spcPts val="1200"/>
              </a:spcBef>
              <a:buFont typeface="+mj-lt"/>
              <a:buAutoNum type="arabicParenR"/>
            </a:pPr>
            <a:r>
              <a:rPr lang="en-GB" sz="2000" dirty="0">
                <a:effectLst/>
                <a:latin typeface="Verdana" panose="020B0604030504040204" pitchFamily="34" charset="0"/>
                <a:ea typeface="Verdana" panose="020B0604030504040204" pitchFamily="34" charset="0"/>
                <a:cs typeface="Verdana" panose="020B0604030504040204" pitchFamily="34" charset="0"/>
              </a:rPr>
              <a:t>Recommendation on </a:t>
            </a:r>
            <a:r>
              <a:rPr lang="en-GB" sz="2000" i="1" dirty="0">
                <a:effectLst/>
                <a:latin typeface="Verdana" panose="020B0604030504040204" pitchFamily="34" charset="0"/>
                <a:ea typeface="Verdana" panose="020B0604030504040204" pitchFamily="34" charset="0"/>
                <a:cs typeface="Verdana" panose="020B0604030504040204" pitchFamily="34" charset="0"/>
              </a:rPr>
              <a:t>WMO Guide for Service Delivery 2023–2033</a:t>
            </a:r>
            <a:r>
              <a:rPr lang="en-GB" sz="2000" dirty="0">
                <a:effectLst/>
                <a:latin typeface="Verdana" panose="020B0604030504040204" pitchFamily="34" charset="0"/>
                <a:ea typeface="Verdana" panose="020B0604030504040204" pitchFamily="34" charset="0"/>
                <a:cs typeface="Verdana" panose="020B0604030504040204" pitchFamily="34" charset="0"/>
              </a:rPr>
              <a:t> (WMO-No. 1129);</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914400" lvl="1" indent="-457200">
              <a:spcBef>
                <a:spcPts val="1200"/>
              </a:spcBef>
              <a:buFont typeface="+mj-lt"/>
              <a:buAutoNum type="arabicParenR"/>
            </a:pPr>
            <a:r>
              <a:rPr lang="en-GB" sz="2000" dirty="0">
                <a:effectLst/>
                <a:latin typeface="Verdana" panose="020B0604030504040204" pitchFamily="34" charset="0"/>
                <a:ea typeface="Verdana" panose="020B0604030504040204" pitchFamily="34" charset="0"/>
                <a:cs typeface="Verdana" panose="020B0604030504040204" pitchFamily="34" charset="0"/>
              </a:rPr>
              <a:t>Recommendation on Implementation Plan for the Methodology for Cataloguing Hazardous Events;</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914400" lvl="1" indent="-457200">
              <a:spcBef>
                <a:spcPts val="1200"/>
              </a:spcBef>
              <a:buFont typeface="+mj-lt"/>
              <a:buAutoNum type="arabicParenR"/>
            </a:pPr>
            <a:r>
              <a:rPr lang="en-GB" sz="2000" dirty="0">
                <a:effectLst/>
                <a:latin typeface="Verdana" panose="020B0604030504040204" pitchFamily="34" charset="0"/>
                <a:ea typeface="Verdana" panose="020B0604030504040204" pitchFamily="34" charset="0"/>
                <a:cs typeface="Verdana" panose="020B0604030504040204" pitchFamily="34" charset="0"/>
              </a:rPr>
              <a:t>Recommendation on WMO Coordination Mechanism Implementation Plan;</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914400" lvl="1" indent="-457200">
              <a:spcBef>
                <a:spcPts val="1200"/>
              </a:spcBef>
              <a:buFont typeface="+mj-lt"/>
              <a:buAutoNum type="arabicParenR"/>
            </a:pPr>
            <a:r>
              <a:rPr lang="en-GB" sz="2000" dirty="0">
                <a:effectLst/>
                <a:latin typeface="Verdana" panose="020B0604030504040204" pitchFamily="34" charset="0"/>
                <a:ea typeface="Verdana" panose="020B0604030504040204" pitchFamily="34" charset="0"/>
                <a:cs typeface="Verdana" panose="020B0604030504040204" pitchFamily="34" charset="0"/>
              </a:rPr>
              <a:t>Recommendation on Concept Note on MHEWS Interoperable Environment Framework;</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914400" lvl="1" indent="-457200">
              <a:spcBef>
                <a:spcPts val="1200"/>
              </a:spcBef>
              <a:buFont typeface="+mj-lt"/>
              <a:buAutoNum type="arabicParenR"/>
            </a:pPr>
            <a:r>
              <a:rPr lang="en-GB" sz="2000" dirty="0">
                <a:effectLst/>
                <a:latin typeface="Verdana" panose="020B0604030504040204" pitchFamily="34" charset="0"/>
                <a:ea typeface="Verdana" panose="020B0604030504040204" pitchFamily="34" charset="0"/>
                <a:cs typeface="Verdana" panose="020B0604030504040204" pitchFamily="34" charset="0"/>
              </a:rPr>
              <a:t>Recommendation on Technical Guide on Tropical Cyclones;</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914400" lvl="1" indent="-457200">
              <a:spcBef>
                <a:spcPts val="1200"/>
              </a:spcBef>
              <a:buFont typeface="+mj-lt"/>
              <a:buAutoNum type="arabicParenR"/>
            </a:pPr>
            <a:r>
              <a:rPr lang="en-GB" sz="2000" dirty="0">
                <a:effectLst/>
                <a:latin typeface="Verdana" panose="020B0604030504040204" pitchFamily="34" charset="0"/>
                <a:ea typeface="Verdana" panose="020B0604030504040204" pitchFamily="34" charset="0"/>
                <a:cs typeface="Verdana" panose="020B0604030504040204" pitchFamily="34" charset="0"/>
              </a:rPr>
              <a:t>Resolution on UN Global Warning/Adaptation Initiative; and</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914400" lvl="1" indent="-457200">
              <a:spcBef>
                <a:spcPts val="1200"/>
              </a:spcBef>
              <a:buFont typeface="+mj-lt"/>
              <a:buAutoNum type="arabicParenR"/>
            </a:pPr>
            <a:r>
              <a:rPr lang="en-GB" sz="2000" dirty="0">
                <a:effectLst/>
                <a:latin typeface="Verdana" panose="020B0604030504040204" pitchFamily="34" charset="0"/>
                <a:ea typeface="Verdana" panose="020B0604030504040204" pitchFamily="34" charset="0"/>
                <a:cs typeface="Verdana" panose="020B0604030504040204" pitchFamily="34" charset="0"/>
              </a:rPr>
              <a:t>Decision </a:t>
            </a:r>
            <a:r>
              <a:rPr lang="en-CH" sz="2000" dirty="0">
                <a:effectLst/>
                <a:latin typeface="Verdana" panose="020B0604030504040204" pitchFamily="34" charset="0"/>
                <a:ea typeface="Verdana" panose="020B0604030504040204" pitchFamily="34" charset="0"/>
                <a:cs typeface="Verdana" panose="020B0604030504040204" pitchFamily="34" charset="0"/>
              </a:rPr>
              <a:t>(Decision 9/SERCOM-2) </a:t>
            </a:r>
            <a:r>
              <a:rPr lang="en-GB" sz="2000" dirty="0">
                <a:effectLst/>
                <a:latin typeface="Verdana" panose="020B0604030504040204" pitchFamily="34" charset="0"/>
                <a:ea typeface="Verdana" panose="020B0604030504040204" pitchFamily="34" charset="0"/>
                <a:cs typeface="Verdana" panose="020B0604030504040204" pitchFamily="34" charset="0"/>
              </a:rPr>
              <a:t>on Proposed Activities on Wildfires Early </a:t>
            </a:r>
            <a:r>
              <a:rPr lang="en-GB" dirty="0">
                <a:effectLst/>
                <a:latin typeface="Verdana" panose="020B0604030504040204" pitchFamily="34" charset="0"/>
                <a:ea typeface="Verdana" panose="020B0604030504040204" pitchFamily="34" charset="0"/>
                <a:cs typeface="Verdana" panose="020B0604030504040204" pitchFamily="34" charset="0"/>
              </a:rPr>
              <a:t>Warning </a:t>
            </a:r>
            <a:r>
              <a:rPr lang="en-CH" dirty="0">
                <a:effectLst/>
                <a:latin typeface="Verdana" panose="020B0604030504040204" pitchFamily="34" charset="0"/>
                <a:ea typeface="Verdana" panose="020B0604030504040204" pitchFamily="34" charset="0"/>
                <a:cs typeface="Verdana" panose="020B0604030504040204" pitchFamily="34" charset="0"/>
              </a:rPr>
              <a:t>Services</a:t>
            </a:r>
            <a:r>
              <a:rPr lang="en-GB" dirty="0">
                <a:effectLst/>
                <a:latin typeface="Verdana" panose="020B0604030504040204" pitchFamily="34" charset="0"/>
                <a:ea typeface="Verdana" panose="020B0604030504040204" pitchFamily="34" charset="0"/>
                <a:cs typeface="Verdana" panose="020B0604030504040204" pitchFamily="34" charset="0"/>
              </a:rPr>
              <a:t>.</a:t>
            </a:r>
            <a:endParaRPr lang="en-CH" dirty="0">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228439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10;&#10;Description automatically generated">
            <a:extLst>
              <a:ext uri="{FF2B5EF4-FFF2-40B4-BE49-F238E27FC236}">
                <a16:creationId xmlns:a16="http://schemas.microsoft.com/office/drawing/2014/main" id="{B3A923D4-62FE-367B-3661-5BB3A98589FE}"/>
              </a:ext>
            </a:extLst>
          </p:cNvPr>
          <p:cNvPicPr>
            <a:picLocks noGrp="1" noRot="1" noChangeAspect="1" noMove="1" noResize="1" noEditPoints="1" noAdjustHandles="1" noChangeArrowheads="1" noChangeShapeType="1" noCrop="1"/>
          </p:cNvPicPr>
          <p:nvPr/>
        </p:nvPicPr>
        <p:blipFill>
          <a:blip r:embed="rId2"/>
          <a:stretch>
            <a:fillRect/>
          </a:stretch>
        </p:blipFill>
        <p:spPr>
          <a:xfrm>
            <a:off x="0" y="11155"/>
            <a:ext cx="9695699" cy="6858000"/>
          </a:xfrm>
          <a:prstGeom prst="rect">
            <a:avLst/>
          </a:prstGeom>
        </p:spPr>
      </p:pic>
      <p:sp>
        <p:nvSpPr>
          <p:cNvPr id="2" name="TextBox 1">
            <a:extLst>
              <a:ext uri="{FF2B5EF4-FFF2-40B4-BE49-F238E27FC236}">
                <a16:creationId xmlns:a16="http://schemas.microsoft.com/office/drawing/2014/main" id="{B8263901-71AE-B3F3-F803-3C2DF7937448}"/>
              </a:ext>
            </a:extLst>
          </p:cNvPr>
          <p:cNvSpPr txBox="1"/>
          <p:nvPr/>
        </p:nvSpPr>
        <p:spPr>
          <a:xfrm>
            <a:off x="415290" y="356950"/>
            <a:ext cx="11361419" cy="6032421"/>
          </a:xfrm>
          <a:prstGeom prst="rect">
            <a:avLst/>
          </a:prstGeom>
          <a:noFill/>
        </p:spPr>
        <p:txBody>
          <a:bodyPr wrap="square">
            <a:spAutoFit/>
          </a:bodyPr>
          <a:lstStyle/>
          <a:p>
            <a:pPr>
              <a:spcBef>
                <a:spcPts val="1200"/>
              </a:spcBef>
            </a:pPr>
            <a:r>
              <a:rPr lang="en-CH" sz="2400" dirty="0">
                <a:solidFill>
                  <a:srgbClr val="0070C0"/>
                </a:solidFill>
                <a:latin typeface="Verdana" panose="020B0604030504040204" pitchFamily="34" charset="0"/>
                <a:ea typeface="Verdana" panose="020B0604030504040204" pitchFamily="34" charset="0"/>
                <a:cs typeface="Verdana" panose="020B0604030504040204" pitchFamily="34" charset="0"/>
              </a:rPr>
              <a:t>5. </a:t>
            </a:r>
            <a:r>
              <a:rPr lang="en-CH" sz="2400" dirty="0">
                <a:solidFill>
                  <a:srgbClr val="0070C0"/>
                </a:solidFill>
                <a:effectLst/>
                <a:latin typeface="Verdana" panose="020B0604030504040204" pitchFamily="34" charset="0"/>
                <a:ea typeface="Verdana" panose="020B0604030504040204" pitchFamily="34" charset="0"/>
                <a:cs typeface="Verdana" panose="020B0604030504040204" pitchFamily="34" charset="0"/>
              </a:rPr>
              <a:t>SC-DRR at its 7th meeting made eight decisions of which six are recommended plus others for consideration by </a:t>
            </a:r>
            <a:r>
              <a:rPr lang="en-GB" sz="2400" dirty="0">
                <a:solidFill>
                  <a:srgbClr val="0070C0"/>
                </a:solidFill>
                <a:effectLst/>
                <a:latin typeface="Verdana" panose="020B0604030504040204" pitchFamily="34" charset="0"/>
                <a:ea typeface="Verdana" panose="020B0604030504040204" pitchFamily="34" charset="0"/>
                <a:cs typeface="Verdana" panose="020B0604030504040204" pitchFamily="34" charset="0"/>
              </a:rPr>
              <a:t>SERCOM-</a:t>
            </a:r>
            <a:r>
              <a:rPr lang="en-CH" sz="2400" dirty="0">
                <a:solidFill>
                  <a:srgbClr val="0070C0"/>
                </a:solidFill>
                <a:effectLst/>
                <a:latin typeface="Verdana" panose="020B0604030504040204" pitchFamily="34" charset="0"/>
                <a:ea typeface="Verdana" panose="020B0604030504040204" pitchFamily="34" charset="0"/>
                <a:cs typeface="Verdana" panose="020B0604030504040204" pitchFamily="34" charset="0"/>
              </a:rPr>
              <a:t>3:</a:t>
            </a:r>
            <a:r>
              <a:rPr lang="en-CH" sz="1800" dirty="0">
                <a:solidFill>
                  <a:srgbClr val="0070C0"/>
                </a:solidFill>
                <a:effectLst/>
                <a:latin typeface="Verdana" panose="020B0604030504040204" pitchFamily="34" charset="0"/>
                <a:ea typeface="Verdana" panose="020B0604030504040204" pitchFamily="34" charset="0"/>
                <a:cs typeface="Verdana" panose="020B0604030504040204" pitchFamily="34" charset="0"/>
              </a:rPr>
              <a:t> </a:t>
            </a:r>
          </a:p>
          <a:p>
            <a:pPr>
              <a:spcBef>
                <a:spcPts val="1200"/>
              </a:spcBef>
            </a:pPr>
            <a:endParaRPr lang="en-CH" sz="1800" dirty="0">
              <a:effectLst/>
              <a:latin typeface="Verdana" panose="020B0604030504040204" pitchFamily="34" charset="0"/>
              <a:ea typeface="Verdana" panose="020B0604030504040204" pitchFamily="34" charset="0"/>
              <a:cs typeface="Verdana" panose="020B0604030504040204" pitchFamily="34" charset="0"/>
            </a:endParaRPr>
          </a:p>
          <a:p>
            <a:pPr marL="800100" lvl="1" indent="-342900" fontAlgn="base">
              <a:spcAft>
                <a:spcPts val="600"/>
              </a:spcAft>
              <a:buFont typeface="+mj-lt"/>
              <a:buAutoNum type="arabicParenR"/>
            </a:pPr>
            <a:r>
              <a:rPr lang="en-CH" sz="2000" b="0" i="0" dirty="0">
                <a:solidFill>
                  <a:srgbClr val="000000"/>
                </a:solidFill>
                <a:effectLst/>
                <a:latin typeface="Verdana" panose="020B0604030504040204" pitchFamily="34" charset="0"/>
              </a:rPr>
              <a:t>Recommendation on </a:t>
            </a:r>
            <a:r>
              <a:rPr lang="en-GB" sz="2000" b="0" i="0" dirty="0">
                <a:solidFill>
                  <a:srgbClr val="000000"/>
                </a:solidFill>
                <a:effectLst/>
                <a:latin typeface="Verdana" panose="020B0604030504040204" pitchFamily="34" charset="0"/>
              </a:rPr>
              <a:t>SC-DRR </a:t>
            </a:r>
            <a:r>
              <a:rPr lang="en-GB" sz="2000" b="0" i="0" dirty="0" err="1">
                <a:solidFill>
                  <a:srgbClr val="000000"/>
                </a:solidFill>
                <a:effectLst/>
                <a:latin typeface="Verdana" panose="020B0604030504040204" pitchFamily="34" charset="0"/>
              </a:rPr>
              <a:t>ToRs</a:t>
            </a:r>
            <a:r>
              <a:rPr lang="en-CH" sz="2000" dirty="0">
                <a:solidFill>
                  <a:srgbClr val="000000"/>
                </a:solidFill>
                <a:latin typeface="Verdana" panose="020B0604030504040204" pitchFamily="34" charset="0"/>
              </a:rPr>
              <a:t>.</a:t>
            </a:r>
            <a:endParaRPr lang="en-GB" sz="2000" b="0" i="0" dirty="0">
              <a:solidFill>
                <a:srgbClr val="000000"/>
              </a:solidFill>
              <a:effectLst/>
              <a:latin typeface="Segoe UI" panose="020B0502040204020203" pitchFamily="34" charset="0"/>
            </a:endParaRPr>
          </a:p>
          <a:p>
            <a:pPr marL="800100" lvl="1" indent="-342900" fontAlgn="base">
              <a:spcAft>
                <a:spcPts val="600"/>
              </a:spcAft>
              <a:buFont typeface="+mj-lt"/>
              <a:buAutoNum type="arabicParenR"/>
            </a:pPr>
            <a:r>
              <a:rPr lang="en-CH" sz="2000" b="0" i="0" dirty="0">
                <a:solidFill>
                  <a:srgbClr val="000000"/>
                </a:solidFill>
                <a:effectLst/>
                <a:latin typeface="Verdana" panose="020B0604030504040204" pitchFamily="34" charset="0"/>
              </a:rPr>
              <a:t>Recommendation on </a:t>
            </a:r>
            <a:r>
              <a:rPr lang="en-GB" sz="2000" b="0" i="0" dirty="0">
                <a:solidFill>
                  <a:srgbClr val="000000"/>
                </a:solidFill>
                <a:effectLst/>
                <a:latin typeface="Verdana" panose="020B0604030504040204" pitchFamily="34" charset="0"/>
              </a:rPr>
              <a:t>Tropical Cyclone Forecasting Competency Framework</a:t>
            </a:r>
            <a:endParaRPr lang="en-GB" sz="2000" b="0" i="0" dirty="0">
              <a:solidFill>
                <a:srgbClr val="000000"/>
              </a:solidFill>
              <a:effectLst/>
              <a:latin typeface="Segoe UI" panose="020B0502040204020203" pitchFamily="34" charset="0"/>
            </a:endParaRPr>
          </a:p>
          <a:p>
            <a:pPr marL="800100" lvl="1" indent="-342900" fontAlgn="base">
              <a:spcAft>
                <a:spcPts val="600"/>
              </a:spcAft>
              <a:buFont typeface="+mj-lt"/>
              <a:buAutoNum type="arabicParenR"/>
            </a:pPr>
            <a:r>
              <a:rPr lang="en-CH" sz="2000" b="0" i="0" dirty="0">
                <a:solidFill>
                  <a:srgbClr val="000000"/>
                </a:solidFill>
                <a:effectLst/>
                <a:latin typeface="Verdana" panose="020B0604030504040204" pitchFamily="34" charset="0"/>
              </a:rPr>
              <a:t>Recommendation on </a:t>
            </a:r>
            <a:r>
              <a:rPr lang="en-GB" sz="2000" b="0" i="0" dirty="0">
                <a:solidFill>
                  <a:srgbClr val="000000"/>
                </a:solidFill>
                <a:effectLst/>
                <a:latin typeface="Verdana" panose="020B0604030504040204" pitchFamily="34" charset="0"/>
              </a:rPr>
              <a:t>Review of the Tropical Cyclone Programme description </a:t>
            </a:r>
            <a:endParaRPr lang="en-GB" sz="2000" b="0" i="0" dirty="0">
              <a:solidFill>
                <a:srgbClr val="000000"/>
              </a:solidFill>
              <a:effectLst/>
              <a:latin typeface="Segoe UI" panose="020B0502040204020203" pitchFamily="34" charset="0"/>
            </a:endParaRPr>
          </a:p>
          <a:p>
            <a:pPr marL="800100" lvl="1" indent="-342900" fontAlgn="base">
              <a:spcAft>
                <a:spcPts val="600"/>
              </a:spcAft>
              <a:buFont typeface="+mj-lt"/>
              <a:buAutoNum type="arabicParenR"/>
            </a:pPr>
            <a:r>
              <a:rPr lang="en-CH" sz="2000" b="0" i="0" dirty="0">
                <a:solidFill>
                  <a:srgbClr val="000000"/>
                </a:solidFill>
                <a:effectLst/>
                <a:latin typeface="Verdana" panose="020B0604030504040204" pitchFamily="34" charset="0"/>
              </a:rPr>
              <a:t>Recommendation </a:t>
            </a:r>
            <a:r>
              <a:rPr lang="en-CH" sz="2000" dirty="0">
                <a:solidFill>
                  <a:srgbClr val="000000"/>
                </a:solidFill>
                <a:latin typeface="Verdana" panose="020B0604030504040204" pitchFamily="34" charset="0"/>
              </a:rPr>
              <a:t>on </a:t>
            </a:r>
            <a:r>
              <a:rPr lang="en-029" sz="2000" dirty="0">
                <a:solidFill>
                  <a:srgbClr val="000000"/>
                </a:solidFill>
                <a:latin typeface="Verdana" panose="020B0604030504040204" pitchFamily="34" charset="0"/>
              </a:rPr>
              <a:t>Guidelines</a:t>
            </a:r>
            <a:r>
              <a:rPr lang="en-GB" sz="2000" dirty="0">
                <a:solidFill>
                  <a:srgbClr val="000000"/>
                </a:solidFill>
                <a:latin typeface="Verdana" panose="020B0604030504040204" pitchFamily="34" charset="0"/>
              </a:rPr>
              <a:t> </a:t>
            </a:r>
            <a:r>
              <a:rPr lang="en-GB" sz="2000" b="0" i="0" dirty="0">
                <a:solidFill>
                  <a:srgbClr val="000000"/>
                </a:solidFill>
                <a:effectLst/>
                <a:latin typeface="Verdana" panose="020B0604030504040204" pitchFamily="34" charset="0"/>
              </a:rPr>
              <a:t>on Business Continuity and Contingency Planning </a:t>
            </a:r>
            <a:r>
              <a:rPr lang="en-GB" sz="2000" b="0" i="0" dirty="0">
                <a:solidFill>
                  <a:srgbClr val="000000"/>
                </a:solidFill>
                <a:effectLst/>
                <a:latin typeface="WordVisiCarriageReturn_MSFontService"/>
              </a:rPr>
              <a:t> </a:t>
            </a:r>
            <a:endParaRPr lang="en-CH" sz="2000" b="0" i="0" dirty="0">
              <a:solidFill>
                <a:srgbClr val="000000"/>
              </a:solidFill>
              <a:effectLst/>
              <a:latin typeface="WordVisiCarriageReturn_MSFontService"/>
            </a:endParaRPr>
          </a:p>
          <a:p>
            <a:pPr marL="800100" lvl="1" indent="-342900" fontAlgn="base">
              <a:spcAft>
                <a:spcPts val="600"/>
              </a:spcAft>
              <a:buFont typeface="+mj-lt"/>
              <a:buAutoNum type="arabicParenR"/>
            </a:pPr>
            <a:r>
              <a:rPr lang="en-CH" sz="2000" dirty="0">
                <a:solidFill>
                  <a:srgbClr val="000000"/>
                </a:solidFill>
                <a:latin typeface="Verdana" panose="020B0604030504040204" pitchFamily="34" charset="0"/>
              </a:rPr>
              <a:t>Recommendation on </a:t>
            </a:r>
            <a:r>
              <a:rPr lang="en-GB" sz="2000" b="0" i="0" dirty="0">
                <a:solidFill>
                  <a:srgbClr val="000000"/>
                </a:solidFill>
                <a:effectLst/>
                <a:latin typeface="Verdana" panose="020B0604030504040204" pitchFamily="34" charset="0"/>
              </a:rPr>
              <a:t>Cataloguing of Hazardous Events – Events list  </a:t>
            </a:r>
            <a:r>
              <a:rPr lang="en-CH" sz="2000" b="0" i="0" dirty="0">
                <a:solidFill>
                  <a:srgbClr val="000000"/>
                </a:solidFill>
                <a:effectLst/>
                <a:latin typeface="Verdana" panose="020B0604030504040204" pitchFamily="34" charset="0"/>
              </a:rPr>
              <a:t>(</a:t>
            </a:r>
            <a:r>
              <a:rPr lang="en-CH" sz="2000" b="0" i="0">
                <a:solidFill>
                  <a:srgbClr val="000000"/>
                </a:solidFill>
                <a:effectLst/>
                <a:latin typeface="Verdana" panose="020B0604030504040204" pitchFamily="34" charset="0"/>
              </a:rPr>
              <a:t>not submitted)</a:t>
            </a:r>
            <a:endParaRPr lang="en-CH" sz="2000" b="0" i="0" dirty="0">
              <a:solidFill>
                <a:srgbClr val="000000"/>
              </a:solidFill>
              <a:effectLst/>
              <a:latin typeface="Verdana" panose="020B0604030504040204" pitchFamily="34" charset="0"/>
            </a:endParaRPr>
          </a:p>
          <a:p>
            <a:pPr marL="800100" lvl="1" indent="-342900" fontAlgn="base">
              <a:spcAft>
                <a:spcPts val="600"/>
              </a:spcAft>
              <a:buFont typeface="+mj-lt"/>
              <a:buAutoNum type="arabicParenR"/>
            </a:pPr>
            <a:r>
              <a:rPr lang="en-CH" sz="2000" b="0" i="0" dirty="0">
                <a:solidFill>
                  <a:srgbClr val="000000"/>
                </a:solidFill>
                <a:effectLst/>
                <a:latin typeface="Verdana" panose="020B0604030504040204" pitchFamily="34" charset="0"/>
              </a:rPr>
              <a:t>Recommendation on </a:t>
            </a:r>
            <a:r>
              <a:rPr lang="en-GB" sz="2000" dirty="0">
                <a:solidFill>
                  <a:srgbClr val="000000"/>
                </a:solidFill>
                <a:latin typeface="Verdana" panose="020B0604030504040204" pitchFamily="34" charset="0"/>
              </a:rPr>
              <a:t>Implementation Plan for the </a:t>
            </a:r>
            <a:r>
              <a:rPr lang="en-CH" sz="2000" dirty="0">
                <a:solidFill>
                  <a:srgbClr val="000000"/>
                </a:solidFill>
                <a:latin typeface="Verdana" panose="020B0604030504040204" pitchFamily="34" charset="0"/>
              </a:rPr>
              <a:t>WMO </a:t>
            </a:r>
            <a:r>
              <a:rPr lang="en-GB" sz="2000" dirty="0">
                <a:solidFill>
                  <a:srgbClr val="000000"/>
                </a:solidFill>
                <a:latin typeface="Verdana" panose="020B0604030504040204" pitchFamily="34" charset="0"/>
              </a:rPr>
              <a:t>Guide</a:t>
            </a:r>
            <a:r>
              <a:rPr lang="en-CH" sz="2000" dirty="0">
                <a:solidFill>
                  <a:srgbClr val="000000"/>
                </a:solidFill>
                <a:latin typeface="Verdana" panose="020B0604030504040204" pitchFamily="34" charset="0"/>
              </a:rPr>
              <a:t> (not submitted)</a:t>
            </a:r>
            <a:endParaRPr lang="en-GB" sz="2000" dirty="0">
              <a:solidFill>
                <a:srgbClr val="000000"/>
              </a:solidFill>
              <a:latin typeface="Segoe UI" panose="020B0502040204020203" pitchFamily="34" charset="0"/>
            </a:endParaRPr>
          </a:p>
          <a:p>
            <a:pPr fontAlgn="base"/>
            <a:endParaRPr lang="en-CH" sz="2000" dirty="0">
              <a:solidFill>
                <a:srgbClr val="000000"/>
              </a:solidFill>
              <a:latin typeface="Verdana" panose="020B0604030504040204" pitchFamily="34" charset="0"/>
            </a:endParaRPr>
          </a:p>
          <a:p>
            <a:pPr fontAlgn="base"/>
            <a:r>
              <a:rPr lang="en-US" sz="2000" dirty="0">
                <a:solidFill>
                  <a:srgbClr val="000000"/>
                </a:solidFill>
                <a:latin typeface="Verdana" panose="020B0604030504040204" pitchFamily="34" charset="0"/>
              </a:rPr>
              <a:t>T</a:t>
            </a:r>
            <a:r>
              <a:rPr lang="en-CH" sz="2000" dirty="0">
                <a:solidFill>
                  <a:srgbClr val="000000"/>
                </a:solidFill>
                <a:latin typeface="Verdana" panose="020B0604030504040204" pitchFamily="34" charset="0"/>
              </a:rPr>
              <a:t>wo </a:t>
            </a:r>
            <a:r>
              <a:rPr lang="en-CH" sz="2000" dirty="0" err="1">
                <a:solidFill>
                  <a:srgbClr val="000000"/>
                </a:solidFill>
                <a:latin typeface="Verdana" panose="020B0604030504040204" pitchFamily="34" charset="0"/>
              </a:rPr>
              <a:t>decis</a:t>
            </a:r>
            <a:r>
              <a:rPr lang="en-US" sz="2000" dirty="0" err="1">
                <a:solidFill>
                  <a:srgbClr val="000000"/>
                </a:solidFill>
                <a:latin typeface="Verdana" panose="020B0604030504040204" pitchFamily="34" charset="0"/>
              </a:rPr>
              <a:t>i</a:t>
            </a:r>
            <a:r>
              <a:rPr lang="en-CH" sz="2000" dirty="0" err="1">
                <a:solidFill>
                  <a:srgbClr val="000000"/>
                </a:solidFill>
                <a:latin typeface="Verdana" panose="020B0604030504040204" pitchFamily="34" charset="0"/>
              </a:rPr>
              <a:t>ons</a:t>
            </a:r>
            <a:r>
              <a:rPr lang="en-CH" sz="2000" dirty="0">
                <a:solidFill>
                  <a:srgbClr val="000000"/>
                </a:solidFill>
                <a:latin typeface="Verdana" panose="020B0604030504040204" pitchFamily="34" charset="0"/>
              </a:rPr>
              <a:t>  within SC-DRR:</a:t>
            </a:r>
          </a:p>
          <a:p>
            <a:pPr fontAlgn="base"/>
            <a:endParaRPr lang="en-CH" sz="2000" dirty="0">
              <a:solidFill>
                <a:srgbClr val="000000"/>
              </a:solidFill>
              <a:latin typeface="Verdana" panose="020B0604030504040204" pitchFamily="34" charset="0"/>
            </a:endParaRPr>
          </a:p>
          <a:p>
            <a:pPr marL="914400" lvl="1" indent="-457200" fontAlgn="base">
              <a:buFont typeface="+mj-lt"/>
              <a:buAutoNum type="arabicParenR" startAt="7"/>
            </a:pPr>
            <a:r>
              <a:rPr lang="en-GB" sz="2000" dirty="0">
                <a:solidFill>
                  <a:srgbClr val="000000"/>
                </a:solidFill>
                <a:latin typeface="Verdana" panose="020B0604030504040204" pitchFamily="34" charset="0"/>
              </a:rPr>
              <a:t>Fifth meeting of the Advisory Group on Tropical Cyclones report </a:t>
            </a:r>
            <a:endParaRPr lang="en-GB" sz="2000" dirty="0">
              <a:solidFill>
                <a:srgbClr val="000000"/>
              </a:solidFill>
              <a:latin typeface="Segoe UI" panose="020B0502040204020203" pitchFamily="34" charset="0"/>
            </a:endParaRPr>
          </a:p>
          <a:p>
            <a:pPr marL="800100" lvl="1" indent="-342900" fontAlgn="base">
              <a:buFont typeface="+mj-lt"/>
              <a:buAutoNum type="arabicParenR" startAt="7"/>
            </a:pPr>
            <a:r>
              <a:rPr lang="en-GB" sz="2000" dirty="0">
                <a:solidFill>
                  <a:srgbClr val="000000"/>
                </a:solidFill>
                <a:latin typeface="Verdana" panose="020B0604030504040204" pitchFamily="34" charset="0"/>
              </a:rPr>
              <a:t>Self-Assessment Questionnaire Template for RSMC SWF Compliance Review   </a:t>
            </a:r>
            <a:endParaRPr lang="en-GB" sz="2000" dirty="0">
              <a:solidFill>
                <a:srgbClr val="000000"/>
              </a:solidFill>
              <a:latin typeface="Segoe UI" panose="020B0502040204020203" pitchFamily="34" charset="0"/>
            </a:endParaRPr>
          </a:p>
          <a:p>
            <a:pPr marL="342900" indent="-342900" algn="l" rtl="0" fontAlgn="base">
              <a:buFont typeface="+mj-lt"/>
              <a:buAutoNum type="arabicParenR"/>
            </a:pPr>
            <a:endParaRPr lang="en-GB" sz="2000"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17732875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2B6456A8ECA5478896490611FCD5A0" ma:contentTypeVersion="" ma:contentTypeDescription="Create a new document." ma:contentTypeScope="" ma:versionID="39e2410040cc3e3ff87c08ed4a408319">
  <xsd:schema xmlns:xsd="http://www.w3.org/2001/XMLSchema" xmlns:xs="http://www.w3.org/2001/XMLSchema" xmlns:p="http://schemas.microsoft.com/office/2006/metadata/properties" xmlns:ns2="c5a2086f-1306-468c-afe6-705dad0a8429" targetNamespace="http://schemas.microsoft.com/office/2006/metadata/properties" ma:root="true" ma:fieldsID="356c0ab3d7a6df5767ae752bcc1371e4" ns2:_="">
    <xsd:import namespace="c5a2086f-1306-468c-afe6-705dad0a8429"/>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a2086f-1306-468c-afe6-705dad0a842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FB14CB5-15D7-416D-82CB-F26F388FC980}"/>
</file>

<file path=customXml/itemProps2.xml><?xml version="1.0" encoding="utf-8"?>
<ds:datastoreItem xmlns:ds="http://schemas.openxmlformats.org/officeDocument/2006/customXml" ds:itemID="{BF267D36-500A-4C1E-9F65-2C5F9AB70514}"/>
</file>

<file path=customXml/itemProps3.xml><?xml version="1.0" encoding="utf-8"?>
<ds:datastoreItem xmlns:ds="http://schemas.openxmlformats.org/officeDocument/2006/customXml" ds:itemID="{0F134CFF-1F77-4C0B-90C3-5037F8FE7711}"/>
</file>

<file path=docProps/app.xml><?xml version="1.0" encoding="utf-8"?>
<Properties xmlns="http://schemas.openxmlformats.org/officeDocument/2006/extended-properties" xmlns:vt="http://schemas.openxmlformats.org/officeDocument/2006/docPropsVTypes">
  <TotalTime>4685</TotalTime>
  <Words>1461</Words>
  <Application>Microsoft Office PowerPoint</Application>
  <PresentationFormat>Widescreen</PresentationFormat>
  <Paragraphs>117</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WordVisiCarriageReturn_MSFontService</vt:lpstr>
      <vt:lpstr>Arial</vt:lpstr>
      <vt:lpstr>Calibri</vt:lpstr>
      <vt:lpstr>Calibri Light</vt:lpstr>
      <vt:lpstr>Segoe UI</vt:lpstr>
      <vt:lpstr>Symbol</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Klara Josipovic</dc:creator>
  <cp:lastModifiedBy>Taoyong Peng</cp:lastModifiedBy>
  <cp:revision>13</cp:revision>
  <dcterms:created xsi:type="dcterms:W3CDTF">2024-01-11T14:19:20Z</dcterms:created>
  <dcterms:modified xsi:type="dcterms:W3CDTF">2024-02-12T08:36:15Z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0x0101000C2B6456A8ECA5478896490611FCD5A0</vt:lpwstr>
  </property>
</Properties>
</file>